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6"/>
  </p:notesMasterIdLst>
  <p:handoutMasterIdLst>
    <p:handoutMasterId r:id="rId57"/>
  </p:handoutMasterIdLst>
  <p:sldIdLst>
    <p:sldId id="303" r:id="rId2"/>
    <p:sldId id="705" r:id="rId3"/>
    <p:sldId id="706" r:id="rId4"/>
    <p:sldId id="707" r:id="rId5"/>
    <p:sldId id="797" r:id="rId6"/>
    <p:sldId id="784" r:id="rId7"/>
    <p:sldId id="798" r:id="rId8"/>
    <p:sldId id="709" r:id="rId9"/>
    <p:sldId id="710" r:id="rId10"/>
    <p:sldId id="762" r:id="rId11"/>
    <p:sldId id="801" r:id="rId12"/>
    <p:sldId id="800" r:id="rId13"/>
    <p:sldId id="712" r:id="rId14"/>
    <p:sldId id="829" r:id="rId15"/>
    <p:sldId id="763" r:id="rId16"/>
    <p:sldId id="713" r:id="rId17"/>
    <p:sldId id="714" r:id="rId18"/>
    <p:sldId id="743" r:id="rId19"/>
    <p:sldId id="785" r:id="rId20"/>
    <p:sldId id="802" r:id="rId21"/>
    <p:sldId id="803" r:id="rId22"/>
    <p:sldId id="804" r:id="rId23"/>
    <p:sldId id="806" r:id="rId24"/>
    <p:sldId id="823" r:id="rId25"/>
    <p:sldId id="824" r:id="rId26"/>
    <p:sldId id="830" r:id="rId27"/>
    <p:sldId id="831" r:id="rId28"/>
    <p:sldId id="807" r:id="rId29"/>
    <p:sldId id="808" r:id="rId30"/>
    <p:sldId id="832" r:id="rId31"/>
    <p:sldId id="767" r:id="rId32"/>
    <p:sldId id="787" r:id="rId33"/>
    <p:sldId id="788" r:id="rId34"/>
    <p:sldId id="812" r:id="rId35"/>
    <p:sldId id="815" r:id="rId36"/>
    <p:sldId id="809" r:id="rId37"/>
    <p:sldId id="810" r:id="rId38"/>
    <p:sldId id="814" r:id="rId39"/>
    <p:sldId id="825" r:id="rId40"/>
    <p:sldId id="827" r:id="rId41"/>
    <p:sldId id="771" r:id="rId42"/>
    <p:sldId id="816" r:id="rId43"/>
    <p:sldId id="817" r:id="rId44"/>
    <p:sldId id="770" r:id="rId45"/>
    <p:sldId id="833" r:id="rId46"/>
    <p:sldId id="790" r:id="rId47"/>
    <p:sldId id="826" r:id="rId48"/>
    <p:sldId id="818" r:id="rId49"/>
    <p:sldId id="751" r:id="rId50"/>
    <p:sldId id="735" r:id="rId51"/>
    <p:sldId id="745" r:id="rId52"/>
    <p:sldId id="828" r:id="rId53"/>
    <p:sldId id="738" r:id="rId54"/>
    <p:sldId id="739" r:id="rId55"/>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33CC33"/>
    <a:srgbClr val="0000FF"/>
    <a:srgbClr val="008000"/>
    <a:srgbClr val="D0D8E8"/>
    <a:srgbClr val="006600"/>
    <a:srgbClr val="00CC66"/>
    <a:srgbClr val="00CC00"/>
    <a:srgbClr val="72AF2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88" autoAdjust="0"/>
    <p:restoredTop sz="96370" autoAdjust="0"/>
  </p:normalViewPr>
  <p:slideViewPr>
    <p:cSldViewPr snapToGrid="0">
      <p:cViewPr>
        <p:scale>
          <a:sx n="75" d="100"/>
          <a:sy n="75" d="100"/>
        </p:scale>
        <p:origin x="-1896" y="-552"/>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xmlns=""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6/7/2018</a:t>
            </a:fld>
            <a:endParaRPr lang="en-US" dirty="0"/>
          </a:p>
        </p:txBody>
      </p:sp>
      <p:sp>
        <p:nvSpPr>
          <p:cNvPr id="9220" name="Rectangle 4">
            <a:extLst>
              <a:ext uri="{FF2B5EF4-FFF2-40B4-BE49-F238E27FC236}">
                <a16:creationId xmlns:a16="http://schemas.microsoft.com/office/drawing/2014/main" xmlns=""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xmlns=""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xmlns=""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6/7/2018</a:t>
            </a:fld>
            <a:endParaRPr lang="en-US" dirty="0"/>
          </a:p>
        </p:txBody>
      </p:sp>
      <p:sp>
        <p:nvSpPr>
          <p:cNvPr id="3076" name="Rectangle 4">
            <a:extLst>
              <a:ext uri="{FF2B5EF4-FFF2-40B4-BE49-F238E27FC236}">
                <a16:creationId xmlns:a16="http://schemas.microsoft.com/office/drawing/2014/main" xmlns=""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a:extLst>
              <a:ext uri="{FF2B5EF4-FFF2-40B4-BE49-F238E27FC236}">
                <a16:creationId xmlns:a16="http://schemas.microsoft.com/office/drawing/2014/main" xmlns=""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xmlns=""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xmlns=""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xmlns=""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xmlns=""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xmlns=""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xmlns="" id="{17602CD4-D7CD-4AB6-827F-92CEFA24A5D9}"/>
              </a:ext>
            </a:extLst>
          </p:cNvPr>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xmlns="" id="{E4C162D3-1214-4DCA-83D1-A8F4518327BC}"/>
              </a:ext>
            </a:extLst>
          </p:cNvPr>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xmlns=""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xmlns="" id="{77709C32-1CD8-4203-982C-0ECDB9637547}"/>
              </a:ext>
            </a:extLst>
          </p:cNvPr>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xmlns="" id="{07D4769E-5BF7-429E-B03B-57ABDF3B0326}"/>
              </a:ext>
            </a:extLst>
          </p:cNvPr>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49</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xmlns=""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#80</a:t>
            </a:r>
          </a:p>
          <a:p>
            <a:pPr eaLnBrk="1" hangingPunct="1">
              <a:defRPr/>
            </a:pPr>
            <a:r>
              <a:rPr lang="it-IT" altLang="en-US" sz="1200" b="1" dirty="0">
                <a:latin typeface="Arial "/>
              </a:rPr>
              <a:t>La Jolla, CA, USA, 13-15 June 2018</a:t>
            </a:r>
            <a:endParaRPr lang="sv-SE" altLang="en-US" sz="1200" b="1" dirty="0">
              <a:latin typeface="Arial "/>
            </a:endParaRPr>
          </a:p>
        </p:txBody>
      </p:sp>
      <p:sp>
        <p:nvSpPr>
          <p:cNvPr id="5" name="Text Box 13">
            <a:extLst>
              <a:ext uri="{FF2B5EF4-FFF2-40B4-BE49-F238E27FC236}">
                <a16:creationId xmlns:a16="http://schemas.microsoft.com/office/drawing/2014/main" xmlns=""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SP-180260</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xmlns=""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xmlns=""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xmlns=""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xmlns=""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xmlns=""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xmlns=""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xmlns=""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SA#80, 13-15 June 2018 </a:t>
            </a:r>
            <a:endParaRPr lang="en-GB" spc="300" dirty="0">
              <a:solidFill>
                <a:schemeClr val="bg1"/>
              </a:solidFill>
            </a:endParaRPr>
          </a:p>
        </p:txBody>
      </p:sp>
      <p:sp>
        <p:nvSpPr>
          <p:cNvPr id="12" name="Oval 11">
            <a:extLst>
              <a:ext uri="{FF2B5EF4-FFF2-40B4-BE49-F238E27FC236}">
                <a16:creationId xmlns:a16="http://schemas.microsoft.com/office/drawing/2014/main" xmlns=""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xmlns=""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xmlns="" id="{9FBAA978-A6A7-4DCB-B504-0D831B9DD84C}"/>
              </a:ext>
            </a:extLst>
          </p:cNvPr>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2018</a:t>
            </a:r>
          </a:p>
        </p:txBody>
      </p:sp>
      <p:pic>
        <p:nvPicPr>
          <p:cNvPr id="1033" name="Picture 10" descr="3GPP_TM_RD.jpg">
            <a:extLst>
              <a:ext uri="{FF2B5EF4-FFF2-40B4-BE49-F238E27FC236}">
                <a16:creationId xmlns:a16="http://schemas.microsoft.com/office/drawing/2014/main" xmlns="" id="{EA0CB296-0D11-483D-8C82-78C10FF5A30D}"/>
              </a:ext>
            </a:extLst>
          </p:cNvPr>
          <p:cNvPicPr>
            <a:picLocks noChangeAspect="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www.3gpp.org/ftp/tsg_sa/TSG_SA/TSGS_80/Docs/SP-180268.zip" TargetMode="External"/><Relationship Id="rId3" Type="http://schemas.openxmlformats.org/officeDocument/2006/relationships/hyperlink" Target="http://www.3gpp.org/ftp/tsg_sa/TSG_SA/TSGS_80/Docs/SP-180262.zip" TargetMode="External"/><Relationship Id="rId7" Type="http://schemas.openxmlformats.org/officeDocument/2006/relationships/hyperlink" Target="http://www.3gpp.org/ftp/tsg_sa/TSG_SA/TSGS_80/Docs/SP-180266.zip" TargetMode="External"/><Relationship Id="rId2" Type="http://schemas.openxmlformats.org/officeDocument/2006/relationships/hyperlink" Target="http://www.3gpp.org/ftp/tsg_sa/TSG_SA/TSGS_80/Docs/SP-180261.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0/Docs/SP-180265.zip" TargetMode="External"/><Relationship Id="rId5" Type="http://schemas.openxmlformats.org/officeDocument/2006/relationships/hyperlink" Target="http://www.3gpp.org/ftp/tsg_sa/TSG_SA/TSGS_80/Docs/SP-180264.zip" TargetMode="External"/><Relationship Id="rId4" Type="http://schemas.openxmlformats.org/officeDocument/2006/relationships/hyperlink" Target="http://www.3gpp.org/ftp/tsg_sa/TSG_SA/TSGS_80/Docs/SP-180263.zip" TargetMode="External"/><Relationship Id="rId9" Type="http://schemas.openxmlformats.org/officeDocument/2006/relationships/hyperlink" Target="http://www.3gpp.org/ftp/tsg_sa/TSG_SA/TSGS_80/Docs/SP-180280.zip"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3gpp.org/ftp/tsg_sa/TSG_SA/TSGS_80/Docs/SP-180267.zip" TargetMode="External"/><Relationship Id="rId2" Type="http://schemas.openxmlformats.org/officeDocument/2006/relationships/hyperlink" Target="http://www.3gpp.org/ftp/tsg_sa/TSG_SA/TSGS_78/Docs/SP-170824.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ftp/tsg_sa/TSG_SA/TSGS_80/Docs/SP-180272.zip" TargetMode="External"/><Relationship Id="rId2" Type="http://schemas.openxmlformats.org/officeDocument/2006/relationships/hyperlink" Target="http://www.3gpp.org/ftp/tsg_sa/TSG_SA/TSGS_78/Docs/SP-170827.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796.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3gpp.org/ftp/tsg_sa/TSG_SA/TSGS_80/Docs/SP-180269.zip" TargetMode="External"/><Relationship Id="rId2" Type="http://schemas.openxmlformats.org/officeDocument/2006/relationships/hyperlink" Target="http://www.3gpp.org/ftp/tsg_sa/TSG_SA/TSGS_77/Docs/SP-170609.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ftp/tsg_sa/TSG_SA/TSGS_80/Docs/SP-180270.zip" TargetMode="External"/><Relationship Id="rId2" Type="http://schemas.openxmlformats.org/officeDocument/2006/relationships/hyperlink" Target="http://www.3gpp.org/ftp/tsg_sa/TSG_SA/TSGS_77/Docs/SP-170612.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0/Docs/SP-180271.zi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3gpp.org/ftp/tsg_sa/TSG_SA/TSGS_80/Docs/SP-180273.zip" TargetMode="External"/><Relationship Id="rId2" Type="http://schemas.openxmlformats.org/officeDocument/2006/relationships/hyperlink" Target="http://www.3gpp.org/ftp/tsg_sa/TSG_SA/TSGS_78/Docs/SP-17083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hyperlink" Target="http://www.3gpp.org/ftp/tsg_sa/TSG_SA/TSGS_80/Docs/SP-180274.zip" TargetMode="External"/><Relationship Id="rId2" Type="http://schemas.openxmlformats.org/officeDocument/2006/relationships/hyperlink" Target="http://www.3gpp.org/ftp/tsg_sa/TSG_SA/TSGS_78/Docs/SP-170836.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0/Docs/SP-180275.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3gpp.org/ftp/tsg_sa/TSG_SA/TSGS_80/Docs/SP-180276.zip" TargetMode="External"/><Relationship Id="rId2" Type="http://schemas.openxmlformats.org/officeDocument/2006/relationships/hyperlink" Target="file:///C:\Users\efregab\Documents\2018%20Ericsson\3GPP\SA%20meetings\SA"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0/Docs/SP-180277.zi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3gpp.org/ftp/tsg_sa/TSG_SA/TSGS_80/Docs/SP-180278.zip" TargetMode="External"/><Relationship Id="rId2" Type="http://schemas.openxmlformats.org/officeDocument/2006/relationships/hyperlink" Target="file:///C:\Users\efregab\Documents\2018%20Ericsson\3GPP\SA%20meetings\SA"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0/Docs/SP-180279.zip"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8%20Ericsson\3GPP\SA%20meetings\SA"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7%20Ericsson\3GPP\SA%20meetings\SA"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7%20Ericsson\3GPP\SA%20meetings\SA"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3gpp.org/ftp/tsg_sa/TSG_SA/TSGS_80/Docs/SP-180284.zip" TargetMode="External"/><Relationship Id="rId2" Type="http://schemas.openxmlformats.org/officeDocument/2006/relationships/hyperlink" Target="http://www.3gpp.org/ftp/tsg_sa/TSG_SA/TSGS_77/Docs/SP-170618.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5.xml.rels><?xml version="1.0" encoding="UTF-8" standalone="yes"?>
<Relationships xmlns="http://schemas.openxmlformats.org/package/2006/relationships"><Relationship Id="rId3" Type="http://schemas.openxmlformats.org/officeDocument/2006/relationships/hyperlink" Target="http://www.3gpp.org/ftp/tsg_sa/TSG_SA/TSGS_80/Docs/SP-180283.zip" TargetMode="External"/><Relationship Id="rId2" Type="http://schemas.openxmlformats.org/officeDocument/2006/relationships/hyperlink" Target="http://www.3gpp.org/ftp/tsg_sa/TSG_SA/TSGS_77/Docs/SP-17061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810.zip"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4.zip"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3gpp.org/ftp/tsg_sa/TSG_SA/TSGS_80/Docs/SP-180281.zip" TargetMode="External"/><Relationship Id="rId2" Type="http://schemas.openxmlformats.org/officeDocument/2006/relationships/hyperlink" Target="http://www.3gpp.org/ftp/tsg_sa/TSG_SA/TSGS_78/Docs/SP-170837.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www.3gpp.org/ftp/tsg_sa/TSG_SA/TSGS_80/Docs/SP-180282.zip" TargetMode="External"/><Relationship Id="rId2" Type="http://schemas.openxmlformats.org/officeDocument/2006/relationships/hyperlink" Target="file:///C:\Users\efregab\Documents\2017%20Ericsson\3GPP\SA%20meetings\SA"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1.xml.rels><?xml version="1.0" encoding="UTF-8" standalone="yes"?>
<Relationships xmlns="http://schemas.openxmlformats.org/package/2006/relationships"><Relationship Id="rId3" Type="http://schemas.openxmlformats.org/officeDocument/2006/relationships/hyperlink" Target="http://www.3gpp.org/ftp/tsg_sa/TSG_SA/TSGS_80/Docs/SP-180267.zip" TargetMode="External"/><Relationship Id="rId7" Type="http://schemas.openxmlformats.org/officeDocument/2006/relationships/hyperlink" Target="http://www.3gpp.org/ftp/tsg_sa/TSG_SA/TSGS_80/Docs/SP-180271.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www.3gpp.org/ftp/tsg_sa/TSG_SA/TSGS_80/Docs/SP-180270.zip" TargetMode="External"/><Relationship Id="rId5" Type="http://schemas.openxmlformats.org/officeDocument/2006/relationships/hyperlink" Target="http://www.3gpp.org/ftp/tsg_sa/TSG_SA/TSGS_80/Docs/SP-180269.zip" TargetMode="External"/><Relationship Id="rId4" Type="http://schemas.openxmlformats.org/officeDocument/2006/relationships/hyperlink" Target="http://www.3gpp.org/ftp/tsg_sa/TSG_SA/TSGS_80/Docs/SP-180272.zip" TargetMode="External"/></Relationships>
</file>

<file path=ppt/slides/_rels/slide42.xml.rels><?xml version="1.0" encoding="UTF-8" standalone="yes"?>
<Relationships xmlns="http://schemas.openxmlformats.org/package/2006/relationships"><Relationship Id="rId8" Type="http://schemas.openxmlformats.org/officeDocument/2006/relationships/hyperlink" Target="http://www.3gpp.org/ftp/tsg_sa/TSG_SA/TSGS_80/Docs/SP-180278.zip" TargetMode="External"/><Relationship Id="rId3" Type="http://schemas.openxmlformats.org/officeDocument/2006/relationships/hyperlink" Target="http://www.3gpp.org/ftp/tsg_sa/TSG_SA/TSGS_80/Docs/SP-180273.zip" TargetMode="External"/><Relationship Id="rId7" Type="http://schemas.openxmlformats.org/officeDocument/2006/relationships/hyperlink" Target="http://www.3gpp.org/ftp/tsg_sa/TSG_SA/TSGS_80/Docs/SP-180277.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www.3gpp.org/ftp/tsg_sa/TSG_SA/TSGS_80/Docs/SP-180276.zip" TargetMode="External"/><Relationship Id="rId5" Type="http://schemas.openxmlformats.org/officeDocument/2006/relationships/hyperlink" Target="http://www.3gpp.org/ftp/tsg_sa/TSG_SA/TSGS_80/Docs/SP-180275.zip" TargetMode="External"/><Relationship Id="rId4" Type="http://schemas.openxmlformats.org/officeDocument/2006/relationships/hyperlink" Target="http://www.3gpp.org/ftp/tsg_sa/TSG_SA/TSGS_80/Docs/SP-180274.zip" TargetMode="External"/><Relationship Id="rId9" Type="http://schemas.openxmlformats.org/officeDocument/2006/relationships/hyperlink" Target="http://www.3gpp.org/ftp/tsg_sa/TSG_SA/TSGS_80/Docs/SP-180279.zip"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www.3gpp.org/ftp/tsg_sa/TSG_SA/TSGS_80/Docs/SP-180284.zip"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www.3gpp.org/ftp/tsg_sa/TSG_SA/TSGS_80/Docs/SP-180283.zip"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www.3gpp.org/ftp/tsg_sa/TSG_SA/TSGS_80/Docs/SP-180281.zip"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www.3gpp.org/ftp/tsg_sa/TSG_SA/TSGS_80/Docs/SP-180282.zip" TargetMode="External"/></Relationships>
</file>

<file path=ppt/slides/_rels/slide46.xml.rels><?xml version="1.0" encoding="UTF-8" standalone="yes"?>
<Relationships xmlns="http://schemas.openxmlformats.org/package/2006/relationships"><Relationship Id="rId2" Type="http://schemas.openxmlformats.org/officeDocument/2006/relationships/hyperlink" Target="http://www.3gpp.org/ftp/tsg_sa/TSG_SA/TSGS_80/Docs/SP-180286.zip"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http://www.3gpp.org/ftp/tsg_sa/TSG_SA/TSGS_80/Docs/SP-180285.zip"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hyperlink" Target="http://www.3gpp.org/ftp/tsg_sa/TSG_SA/TSGS_80/Docs/SP-180287.zip"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hyperlink" Target="http://www.3gpp.org/ftp/tsg_sa/TSG_SA/TSGS_80/Docs/SP-180267.zip" TargetMode="External"/><Relationship Id="rId13" Type="http://schemas.openxmlformats.org/officeDocument/2006/relationships/hyperlink" Target="http://www.3gpp.org/ftp/tsg_sa/TSG_SA/TSGS_80/Docs/SP-180272.zip" TargetMode="External"/><Relationship Id="rId3" Type="http://schemas.openxmlformats.org/officeDocument/2006/relationships/hyperlink" Target="http://www.3gpp.org/ftp/tsg_sa/TSG_SA/TSGS_80/Docs/SP-180262.zip" TargetMode="External"/><Relationship Id="rId7" Type="http://schemas.openxmlformats.org/officeDocument/2006/relationships/hyperlink" Target="http://www.3gpp.org/ftp/tsg_sa/TSG_SA/TSGS_80/Docs/SP-180266.zip" TargetMode="External"/><Relationship Id="rId12" Type="http://schemas.openxmlformats.org/officeDocument/2006/relationships/hyperlink" Target="http://www.3gpp.org/ftp/tsg_sa/TSG_SA/TSGS_80/Docs/SP-180271.zip" TargetMode="External"/><Relationship Id="rId2" Type="http://schemas.openxmlformats.org/officeDocument/2006/relationships/hyperlink" Target="http://www.3gpp.org/ftp/tsg_sa/TSG_SA/TSGS_80/Docs/SP-180261.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0/Docs/SP-180265.zip" TargetMode="External"/><Relationship Id="rId11" Type="http://schemas.openxmlformats.org/officeDocument/2006/relationships/hyperlink" Target="http://www.3gpp.org/ftp/tsg_sa/TSG_SA/TSGS_80/Docs/SP-180270.zip" TargetMode="External"/><Relationship Id="rId5" Type="http://schemas.openxmlformats.org/officeDocument/2006/relationships/hyperlink" Target="http://www.3gpp.org/ftp/tsg_sa/TSG_SA/TSGS_80/Docs/SP-180264.zip" TargetMode="External"/><Relationship Id="rId15" Type="http://schemas.openxmlformats.org/officeDocument/2006/relationships/hyperlink" Target="http://www.3gpp.org/ftp/tsg_sa/TSG_SA/TSGS_80/Docs/SP-180274.zip" TargetMode="External"/><Relationship Id="rId10" Type="http://schemas.openxmlformats.org/officeDocument/2006/relationships/hyperlink" Target="http://www.3gpp.org/ftp/tsg_sa/TSG_SA/TSGS_80/Docs/SP-180269.zip" TargetMode="External"/><Relationship Id="rId4" Type="http://schemas.openxmlformats.org/officeDocument/2006/relationships/hyperlink" Target="http://www.3gpp.org/ftp/tsg_sa/TSG_SA/TSGS_80/Docs/SP-180263.zip" TargetMode="External"/><Relationship Id="rId9" Type="http://schemas.openxmlformats.org/officeDocument/2006/relationships/hyperlink" Target="http://www.3gpp.org/ftp/tsg_sa/TSG_SA/TSGS_80/Docs/SP-180268.zip" TargetMode="External"/><Relationship Id="rId14" Type="http://schemas.openxmlformats.org/officeDocument/2006/relationships/hyperlink" Target="http://www.3gpp.org/ftp/tsg_sa/TSG_SA/TSGS_80/Docs/SP-180273.zip" TargetMode="External"/></Relationships>
</file>

<file path=ppt/slides/_rels/slide52.xml.rels><?xml version="1.0" encoding="UTF-8" standalone="yes"?>
<Relationships xmlns="http://schemas.openxmlformats.org/package/2006/relationships"><Relationship Id="rId8" Type="http://schemas.openxmlformats.org/officeDocument/2006/relationships/hyperlink" Target="http://www.3gpp.org/ftp/tsg_sa/TSG_SA/TSGS_80/Docs/SP-180281.zip" TargetMode="External"/><Relationship Id="rId13" Type="http://schemas.openxmlformats.org/officeDocument/2006/relationships/hyperlink" Target="http://www.3gpp.org/ftp/tsg_sa/TSG_SA/TSGS_80/Docs/SP-180286.zip" TargetMode="External"/><Relationship Id="rId3" Type="http://schemas.openxmlformats.org/officeDocument/2006/relationships/hyperlink" Target="http://www.3gpp.org/ftp/tsg_sa/TSG_SA/TSGS_80/Docs/SP-180276.zip" TargetMode="External"/><Relationship Id="rId7" Type="http://schemas.openxmlformats.org/officeDocument/2006/relationships/hyperlink" Target="http://www.3gpp.org/ftp/tsg_sa/TSG_SA/TSGS_80/Docs/SP-180280.zip" TargetMode="External"/><Relationship Id="rId12" Type="http://schemas.openxmlformats.org/officeDocument/2006/relationships/hyperlink" Target="http://www.3gpp.org/ftp/tsg_sa/TSG_SA/TSGS_80/Docs/SP-180285.zip" TargetMode="External"/><Relationship Id="rId2" Type="http://schemas.openxmlformats.org/officeDocument/2006/relationships/hyperlink" Target="http://www.3gpp.org/ftp/tsg_sa/TSG_SA/TSGS_80/Docs/SP-180275.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0/Docs/SP-180279.zip" TargetMode="External"/><Relationship Id="rId11" Type="http://schemas.openxmlformats.org/officeDocument/2006/relationships/hyperlink" Target="http://www.3gpp.org/ftp/tsg_sa/TSG_SA/TSGS_80/Docs/SP-180284.zip" TargetMode="External"/><Relationship Id="rId5" Type="http://schemas.openxmlformats.org/officeDocument/2006/relationships/hyperlink" Target="http://www.3gpp.org/ftp/tsg_sa/TSG_SA/TSGS_80/Docs/SP-180278.zip" TargetMode="External"/><Relationship Id="rId10" Type="http://schemas.openxmlformats.org/officeDocument/2006/relationships/hyperlink" Target="http://www.3gpp.org/ftp/tsg_sa/TSG_SA/TSGS_80/Docs/SP-180283.zip" TargetMode="External"/><Relationship Id="rId4" Type="http://schemas.openxmlformats.org/officeDocument/2006/relationships/hyperlink" Target="http://www.3gpp.org/ftp/tsg_sa/TSG_SA/TSGS_80/Docs/SP-180277.zip" TargetMode="External"/><Relationship Id="rId9" Type="http://schemas.openxmlformats.org/officeDocument/2006/relationships/hyperlink" Target="http://www.3gpp.org/ftp/tsg_sa/TSG_SA/TSGS_80/Docs/SP-180282.zip" TargetMode="External"/><Relationship Id="rId14" Type="http://schemas.openxmlformats.org/officeDocument/2006/relationships/hyperlink" Target="http://www.3gpp.org/ftp/tsg_sa/TSG_SA/TSGS_80/Docs/SP-180287.zip"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xmlns=""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r>
              <a:rPr lang="en-GB" dirty="0"/>
              <a:t/>
            </a:r>
            <a:br>
              <a:rPr lang="en-GB" dirty="0"/>
            </a:br>
            <a:r>
              <a:rPr lang="en-US" sz="6000" b="1" dirty="0"/>
              <a:t/>
            </a:r>
            <a:br>
              <a:rPr lang="en-US" sz="6000" b="1" dirty="0"/>
            </a:br>
            <a:r>
              <a:rPr lang="en-GB" sz="6000" dirty="0"/>
              <a:t> </a:t>
            </a:r>
            <a:r>
              <a:rPr lang="en-US" sz="5300" b="1" dirty="0"/>
              <a:t>TSG SA WG4 (SA4)</a:t>
            </a:r>
            <a:br>
              <a:rPr lang="en-US" sz="5300" b="1" dirty="0"/>
            </a:br>
            <a:r>
              <a:rPr lang="en-US" sz="5300" b="1" dirty="0"/>
              <a:t>Status Report at TSG SA#80</a:t>
            </a:r>
            <a:r>
              <a:rPr lang="en-GB" sz="6000" b="1" i="1" dirty="0"/>
              <a:t/>
            </a:r>
            <a:br>
              <a:rPr lang="en-GB" sz="6000" b="1" i="1" dirty="0"/>
            </a:br>
            <a:r>
              <a:rPr lang="en-GB" dirty="0">
                <a:latin typeface="Arial" pitchFamily="34" charset="0"/>
              </a:rPr>
              <a:t> </a:t>
            </a:r>
            <a:r>
              <a:rPr lang="en-US" dirty="0">
                <a:effectLst>
                  <a:outerShdw blurRad="38100" dist="38100" dir="2700000" algn="tl">
                    <a:srgbClr val="C0C0C0"/>
                  </a:outerShdw>
                </a:effectLst>
                <a:latin typeface="Arial" pitchFamily="34" charset="0"/>
              </a:rPr>
              <a:t/>
            </a:r>
            <a:br>
              <a:rPr lang="en-US" dirty="0">
                <a:effectLst>
                  <a:outerShdw blurRad="38100" dist="38100" dir="2700000" algn="tl">
                    <a:srgbClr val="C0C0C0"/>
                  </a:outerShdw>
                </a:effectLst>
                <a:latin typeface="Arial" pitchFamily="34" charset="0"/>
              </a:rPr>
            </a:br>
            <a:r>
              <a:rPr lang="en-US" sz="2800" dirty="0">
                <a:effectLst>
                  <a:outerShdw blurRad="38100" dist="38100" dir="2700000" algn="tl">
                    <a:srgbClr val="C0C0C0"/>
                  </a:outerShdw>
                </a:effectLst>
              </a:rPr>
              <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xmlns="" id="{CE970FC0-E315-4AAB-908E-5027477CC002}"/>
              </a:ext>
            </a:extLst>
          </p:cNvPr>
          <p:cNvSpPr>
            <a:spLocks noGrp="1"/>
          </p:cNvSpPr>
          <p:nvPr>
            <p:ph type="subTitle" idx="1"/>
          </p:nvPr>
        </p:nvSpPr>
        <p:spPr>
          <a:xfrm>
            <a:off x="1371600" y="4406900"/>
            <a:ext cx="6400800" cy="1752600"/>
          </a:xfrm>
        </p:spPr>
        <p:txBody>
          <a:bodyPr/>
          <a:lstStyle/>
          <a:p>
            <a:pPr>
              <a:lnSpc>
                <a:spcPct val="80000"/>
              </a:lnSpc>
            </a:pPr>
            <a:r>
              <a:rPr lang="en-US" altLang="en-US" sz="2000"/>
              <a:t/>
            </a:r>
            <a:br>
              <a:rPr lang="en-US" altLang="en-US" sz="2000"/>
            </a:br>
            <a:r>
              <a:rPr lang="en-US" altLang="en-US">
                <a:latin typeface="Arial" panose="020B0604020202020204" pitchFamily="34" charset="0"/>
              </a:rPr>
              <a:t>Frédéric Gabin</a:t>
            </a:r>
          </a:p>
          <a:p>
            <a:pPr>
              <a:lnSpc>
                <a:spcPct val="80000"/>
              </a:lnSpc>
            </a:pPr>
            <a:endParaRPr lang="en-US" altLang="en-US" sz="1200">
              <a:latin typeface="Arial" panose="020B0604020202020204" pitchFamily="34" charset="0"/>
            </a:endParaRPr>
          </a:p>
          <a:p>
            <a:pPr>
              <a:lnSpc>
                <a:spcPct val="80000"/>
              </a:lnSpc>
            </a:pPr>
            <a:r>
              <a:rPr lang="en-US" altLang="en-US" sz="2000">
                <a:latin typeface="Arial" panose="020B0604020202020204" pitchFamily="34" charset="0"/>
              </a:rPr>
              <a:t>SA4 Chairman, Ericsson LM</a:t>
            </a:r>
          </a:p>
          <a:p>
            <a:pPr>
              <a:lnSpc>
                <a:spcPct val="80000"/>
              </a:lnSpc>
            </a:pPr>
            <a:endParaRPr lang="en-GB" altLang="en-US" sz="2000">
              <a:latin typeface="Arial" panose="020B0604020202020204" pitchFamily="34" charset="0"/>
            </a:endParaRPr>
          </a:p>
        </p:txBody>
      </p:sp>
      <p:sp>
        <p:nvSpPr>
          <p:cNvPr id="4" name="Subtitle 6">
            <a:extLst>
              <a:ext uri="{FF2B5EF4-FFF2-40B4-BE49-F238E27FC236}">
                <a16:creationId xmlns:a16="http://schemas.microsoft.com/office/drawing/2014/main" xmlns=""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r>
              <a:rPr lang="en-US" altLang="en-US" sz="2000" kern="0" dirty="0"/>
              <a:t/>
            </a:r>
            <a:br>
              <a:rPr lang="en-US" altLang="en-US" sz="2000" kern="0" dirty="0"/>
            </a:br>
            <a:r>
              <a:rPr lang="en-US" altLang="en-US" sz="2000" kern="0" dirty="0">
                <a:solidFill>
                  <a:srgbClr val="FF0000"/>
                </a:solidFill>
                <a:latin typeface="Arial" panose="020B0604020202020204" pitchFamily="34" charset="0"/>
              </a:rPr>
              <a:t>(Agenda Item 7.4)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xmlns="" id="{51828F9F-CDFD-4871-A17D-5DF959513933}"/>
              </a:ext>
            </a:extLst>
          </p:cNvPr>
          <p:cNvSpPr>
            <a:spLocks noGrp="1"/>
          </p:cNvSpPr>
          <p:nvPr>
            <p:ph type="title"/>
          </p:nvPr>
        </p:nvSpPr>
        <p:spPr/>
        <p:txBody>
          <a:bodyPr/>
          <a:lstStyle/>
          <a:p>
            <a:r>
              <a:rPr lang="en-US" altLang="en-US" dirty="0"/>
              <a:t>List of SA4 Work Items for Rel-15</a:t>
            </a:r>
          </a:p>
        </p:txBody>
      </p:sp>
      <p:sp>
        <p:nvSpPr>
          <p:cNvPr id="17411" name="Content Placeholder 2">
            <a:extLst>
              <a:ext uri="{FF2B5EF4-FFF2-40B4-BE49-F238E27FC236}">
                <a16:creationId xmlns:a16="http://schemas.microsoft.com/office/drawing/2014/main" xmlns=""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Rel-15 Work Items</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65000"/>
                  </a:schemeClr>
                </a:solidFill>
              </a:rPr>
              <a:t>Server and Network Assisted DASH for 3GPP Multimedia Services (SAND)</a:t>
            </a:r>
            <a:r>
              <a:rPr lang="en-GB" altLang="en-US" sz="1600" dirty="0">
                <a:solidFill>
                  <a:schemeClr val="bg1">
                    <a:lumMod val="65000"/>
                  </a:schemeClr>
                </a:solidFill>
              </a:rPr>
              <a:t> – completed at SA#77</a:t>
            </a:r>
          </a:p>
          <a:p>
            <a:pPr marL="800100" lvl="1" indent="-342900" eaLnBrk="1" hangingPunct="1">
              <a:lnSpc>
                <a:spcPct val="90000"/>
              </a:lnSpc>
              <a:buFont typeface="Calibri" panose="020F0502020204030204" pitchFamily="34" charset="0"/>
              <a:buAutoNum type="arabicPeriod"/>
            </a:pPr>
            <a:r>
              <a:rPr lang="en-US" altLang="en-US" sz="1600" dirty="0"/>
              <a:t>Framework for Live Uplink Streaming (FLUS) </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65000"/>
                  </a:schemeClr>
                </a:solidFill>
              </a:rPr>
              <a:t>Enhanced </a:t>
            </a:r>
            <a:r>
              <a:rPr lang="en-US" altLang="en-US" sz="1600" dirty="0" err="1">
                <a:solidFill>
                  <a:schemeClr val="bg1">
                    <a:lumMod val="65000"/>
                  </a:schemeClr>
                </a:solidFill>
              </a:rPr>
              <a:t>QoE</a:t>
            </a:r>
            <a:r>
              <a:rPr lang="en-US" altLang="en-US" sz="1600" dirty="0">
                <a:solidFill>
                  <a:schemeClr val="bg1">
                    <a:lumMod val="65000"/>
                  </a:schemeClr>
                </a:solidFill>
              </a:rPr>
              <a:t> Reporting for MTSI (</a:t>
            </a:r>
            <a:r>
              <a:rPr lang="en-US" altLang="en-US" sz="1600" dirty="0" err="1">
                <a:solidFill>
                  <a:schemeClr val="bg1">
                    <a:lumMod val="65000"/>
                  </a:schemeClr>
                </a:solidFill>
              </a:rPr>
              <a:t>EQoE_MTSI</a:t>
            </a:r>
            <a:r>
              <a:rPr lang="en-US" altLang="en-US" sz="1600" dirty="0">
                <a:solidFill>
                  <a:schemeClr val="bg1">
                    <a:lumMod val="65000"/>
                  </a:schemeClr>
                </a:solidFill>
              </a:rPr>
              <a:t>) </a:t>
            </a:r>
            <a:r>
              <a:rPr lang="en-GB" altLang="en-US" sz="1600" dirty="0">
                <a:solidFill>
                  <a:schemeClr val="bg1">
                    <a:lumMod val="65000"/>
                  </a:schemeClr>
                </a:solidFill>
              </a:rPr>
              <a:t>– completed at SA#79</a:t>
            </a:r>
            <a:endParaRPr lang="en-US" altLang="en-US" sz="1600" dirty="0">
              <a:solidFill>
                <a:schemeClr val="bg1">
                  <a:lumMod val="65000"/>
                </a:schemeClr>
              </a:solidFill>
            </a:endParaRPr>
          </a:p>
          <a:p>
            <a:pPr marL="800100" lvl="1" indent="-342900" eaLnBrk="1" hangingPunct="1">
              <a:lnSpc>
                <a:spcPct val="90000"/>
              </a:lnSpc>
              <a:buFont typeface="Calibri" panose="020F0502020204030204" pitchFamily="34" charset="0"/>
              <a:buAutoNum type="arabicPeriod"/>
            </a:pPr>
            <a:r>
              <a:rPr lang="en-US" altLang="en-US" sz="1600" dirty="0"/>
              <a:t>SAND for MBMS (SAND4M)</a:t>
            </a:r>
          </a:p>
          <a:p>
            <a:pPr marL="800100" lvl="1" indent="-342900" eaLnBrk="1" hangingPunct="1">
              <a:lnSpc>
                <a:spcPct val="90000"/>
              </a:lnSpc>
              <a:buFont typeface="Calibri" panose="020F0502020204030204" pitchFamily="34" charset="0"/>
              <a:buAutoNum type="arabicPeriod"/>
            </a:pPr>
            <a:r>
              <a:rPr lang="en-US" altLang="en-US" sz="1600" dirty="0"/>
              <a:t>Service Interactivity (</a:t>
            </a:r>
            <a:r>
              <a:rPr lang="en-US" altLang="en-US" sz="1600" dirty="0" err="1"/>
              <a:t>SerInter</a:t>
            </a:r>
            <a:r>
              <a:rPr lang="en-US"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Test Methodologies for the Evaluation of Perceived Listening Quality in Immersive Audio Systems (</a:t>
            </a:r>
            <a:r>
              <a:rPr lang="en-US" altLang="en-US" sz="1600" dirty="0" err="1"/>
              <a:t>LiQuImAS</a:t>
            </a:r>
            <a:r>
              <a:rPr lang="en-US"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65000"/>
                  </a:schemeClr>
                </a:solidFill>
              </a:rPr>
              <a:t>Addition of HDR to TV Video Profiles (HDR) – completed at SA#78</a:t>
            </a:r>
          </a:p>
          <a:p>
            <a:pPr marL="800100" lvl="1" indent="-342900" eaLnBrk="1" hangingPunct="1">
              <a:lnSpc>
                <a:spcPct val="90000"/>
              </a:lnSpc>
              <a:buFont typeface="Calibri" panose="020F0502020204030204" pitchFamily="34" charset="0"/>
              <a:buAutoNum type="arabicPeriod"/>
            </a:pPr>
            <a:r>
              <a:rPr lang="en-US" altLang="en-US" sz="1600" dirty="0"/>
              <a:t>Virtual Reality Profiles for Streaming Media (</a:t>
            </a:r>
            <a:r>
              <a:rPr lang="en-US" altLang="en-US" sz="1600" dirty="0" err="1"/>
              <a:t>VRStream</a:t>
            </a:r>
            <a:r>
              <a:rPr lang="en-US" altLang="en-US" sz="1600" dirty="0"/>
              <a:t>)</a:t>
            </a:r>
          </a:p>
          <a:p>
            <a:pPr marL="800100" lvl="1" indent="-342900" eaLnBrk="1" hangingPunct="1">
              <a:lnSpc>
                <a:spcPct val="90000"/>
              </a:lnSpc>
              <a:buFont typeface="Calibri" panose="020F0502020204030204" pitchFamily="34" charset="0"/>
              <a:buAutoNum type="arabicPeriod"/>
            </a:pPr>
            <a:r>
              <a:rPr lang="en-US" sz="1600" dirty="0"/>
              <a:t>Receive acoustic output test in the presence of background noise (RAOT)</a:t>
            </a:r>
          </a:p>
          <a:p>
            <a:pPr marL="800100" lvl="1" indent="-342900" eaLnBrk="1" hangingPunct="1">
              <a:lnSpc>
                <a:spcPct val="90000"/>
              </a:lnSpc>
              <a:buFont typeface="Calibri" panose="020F0502020204030204" pitchFamily="34" charset="0"/>
              <a:buAutoNum type="arabicPeriod"/>
            </a:pPr>
            <a:r>
              <a:rPr lang="en-US" altLang="en-US" sz="1600" dirty="0"/>
              <a:t>Speech quality in the presence of ambient noise for super-wideband and fullband modes (SPAN) </a:t>
            </a:r>
          </a:p>
          <a:p>
            <a:pPr marL="800100" lvl="1" indent="-342900" eaLnBrk="1" hangingPunct="1">
              <a:lnSpc>
                <a:spcPct val="90000"/>
              </a:lnSpc>
              <a:buFont typeface="Calibri" panose="020F0502020204030204" pitchFamily="34" charset="0"/>
              <a:buAutoNum type="arabicPeriod"/>
            </a:pPr>
            <a:r>
              <a:rPr lang="en-US" altLang="en-US" sz="1600" dirty="0"/>
              <a:t>FEC and ROHC Activation for GCSE over MBMS (FRASE)</a:t>
            </a:r>
          </a:p>
          <a:p>
            <a:pPr marL="800100" lvl="1" indent="-342900" eaLnBrk="1" hangingPunct="1">
              <a:lnSpc>
                <a:spcPct val="90000"/>
              </a:lnSpc>
              <a:buFont typeface="Calibri" panose="020F0502020204030204" pitchFamily="34" charset="0"/>
              <a:buAutoNum type="arabicPeriod"/>
            </a:pPr>
            <a:r>
              <a:rPr lang="en-US" altLang="en-US" sz="1600" dirty="0"/>
              <a:t>Media Handling Aspects of 5G Conversational Services (5G_MTSI_Codecs)</a:t>
            </a:r>
          </a:p>
          <a:p>
            <a:pPr marL="800100" lvl="1" indent="-342900" eaLnBrk="1" hangingPunct="1">
              <a:lnSpc>
                <a:spcPct val="90000"/>
              </a:lnSpc>
              <a:buFont typeface="Calibri" panose="020F0502020204030204" pitchFamily="34" charset="0"/>
              <a:buAutoNum type="arabicPeriod"/>
            </a:pPr>
            <a:endParaRPr lang="en-US" altLang="en-US" sz="1200" dirty="0"/>
          </a:p>
          <a:p>
            <a:pPr marL="800100" lvl="1" indent="-342900" eaLnBrk="1" hangingPunct="1">
              <a:lnSpc>
                <a:spcPct val="90000"/>
              </a:lnSpc>
              <a:buFont typeface="Calibri" panose="020F0502020204030204" pitchFamily="34" charset="0"/>
              <a:buAutoNum type="arabicPeriod"/>
            </a:pPr>
            <a:endParaRPr lang="en-US" altLang="en-US" sz="1600" dirty="0"/>
          </a:p>
          <a:p>
            <a:pPr>
              <a:lnSpc>
                <a:spcPct val="90000"/>
              </a:lnSpc>
              <a:spcBef>
                <a:spcPts val="1800"/>
              </a:spcBef>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xmlns="" id="{51828F9F-CDFD-4871-A17D-5DF959513933}"/>
              </a:ext>
            </a:extLst>
          </p:cNvPr>
          <p:cNvSpPr>
            <a:spLocks noGrp="1"/>
          </p:cNvSpPr>
          <p:nvPr>
            <p:ph type="title"/>
          </p:nvPr>
        </p:nvSpPr>
        <p:spPr/>
        <p:txBody>
          <a:bodyPr/>
          <a:lstStyle/>
          <a:p>
            <a:r>
              <a:rPr lang="en-US" altLang="en-US" dirty="0"/>
              <a:t>List of SA4 Study Items for Rel-15</a:t>
            </a:r>
          </a:p>
        </p:txBody>
      </p:sp>
      <p:sp>
        <p:nvSpPr>
          <p:cNvPr id="17411" name="Content Placeholder 2">
            <a:extLst>
              <a:ext uri="{FF2B5EF4-FFF2-40B4-BE49-F238E27FC236}">
                <a16:creationId xmlns:a16="http://schemas.microsoft.com/office/drawing/2014/main" xmlns=""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Rel-15 Study Items </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Study on Enhanced Acoustic Test Specifications (FS_SEATS) </a:t>
            </a:r>
            <a:r>
              <a:rPr lang="en-GB" altLang="en-US" sz="1600" dirty="0">
                <a:solidFill>
                  <a:schemeClr val="bg1">
                    <a:lumMod val="50000"/>
                  </a:schemeClr>
                </a:solidFill>
              </a:rPr>
              <a:t>– completed at SA#78</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Study on UE characteristics and performance for Video Telephony (</a:t>
            </a:r>
            <a:r>
              <a:rPr lang="en-US" altLang="en-US" sz="1600" dirty="0" err="1">
                <a:solidFill>
                  <a:schemeClr val="bg1">
                    <a:lumMod val="50000"/>
                  </a:schemeClr>
                </a:solidFill>
              </a:rPr>
              <a:t>FS_UE_VTPerf</a:t>
            </a:r>
            <a:r>
              <a:rPr lang="en-US" altLang="en-US" sz="1600" dirty="0">
                <a:solidFill>
                  <a:schemeClr val="bg1">
                    <a:lumMod val="50000"/>
                  </a:schemeClr>
                </a:solidFill>
              </a:rPr>
              <a:t>) - stopped at SA#76</a:t>
            </a:r>
          </a:p>
          <a:p>
            <a:pPr marL="800100" lvl="1" indent="-342900" eaLnBrk="1" hangingPunct="1">
              <a:lnSpc>
                <a:spcPct val="90000"/>
              </a:lnSpc>
              <a:buFont typeface="Calibri" panose="020F0502020204030204" pitchFamily="34" charset="0"/>
              <a:buAutoNum type="arabicPeriod"/>
            </a:pPr>
            <a:r>
              <a:rPr lang="en-GB" altLang="en-US" sz="1600" dirty="0">
                <a:solidFill>
                  <a:schemeClr val="bg1">
                    <a:lumMod val="50000"/>
                  </a:schemeClr>
                </a:solidFill>
              </a:rPr>
              <a:t>Study on Virtual Reality (FS_VR) – completed at SA#77</a:t>
            </a:r>
          </a:p>
          <a:p>
            <a:pPr marL="800100" lvl="1" indent="-342900" eaLnBrk="1" hangingPunct="1">
              <a:lnSpc>
                <a:spcPct val="90000"/>
              </a:lnSpc>
              <a:buFont typeface="Calibri" panose="020F0502020204030204" pitchFamily="34" charset="0"/>
              <a:buAutoNum type="arabicPeriod"/>
            </a:pPr>
            <a:r>
              <a:rPr lang="en-GB" altLang="en-US" sz="1600" dirty="0">
                <a:solidFill>
                  <a:schemeClr val="bg1">
                    <a:lumMod val="50000"/>
                  </a:schemeClr>
                </a:solidFill>
              </a:rPr>
              <a:t>Study on User Services Enhancements in 3GPP for TV Services (FS_USE_3GPP_4_TV) – completed at SA#77</a:t>
            </a:r>
          </a:p>
          <a:p>
            <a:pPr marL="800100" lvl="1" indent="-342900" eaLnBrk="1" hangingPunct="1">
              <a:lnSpc>
                <a:spcPct val="90000"/>
              </a:lnSpc>
              <a:buFont typeface="Calibri" panose="020F0502020204030204" pitchFamily="34" charset="0"/>
              <a:buAutoNum type="arabicPeriod"/>
            </a:pPr>
            <a:r>
              <a:rPr lang="en-GB" altLang="en-US" sz="1600" dirty="0"/>
              <a:t>Study on 5G enhanced Mobile Broadband Media Distribution (FS_5GMedia_Distribution)</a:t>
            </a:r>
          </a:p>
          <a:p>
            <a:pPr marL="800100" lvl="1" indent="-342900" eaLnBrk="1" hangingPunct="1">
              <a:lnSpc>
                <a:spcPct val="90000"/>
              </a:lnSpc>
              <a:buFont typeface="Calibri" panose="020F0502020204030204" pitchFamily="34" charset="0"/>
              <a:buAutoNum type="arabicPeriod"/>
            </a:pPr>
            <a:r>
              <a:rPr lang="en-GB" altLang="en-US" sz="1600" dirty="0"/>
              <a:t>Study on MBMS User Services for IoT (</a:t>
            </a:r>
            <a:r>
              <a:rPr lang="en-GB" altLang="en-US" sz="1600" dirty="0" err="1"/>
              <a:t>FS_MBMS_IoT</a:t>
            </a:r>
            <a:r>
              <a:rPr lang="en-GB"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Study on FEC for MC Services (FS_FEC_MCS) </a:t>
            </a:r>
            <a:r>
              <a:rPr lang="en-GB" altLang="en-US" sz="1600" dirty="0">
                <a:solidFill>
                  <a:schemeClr val="bg1">
                    <a:lumMod val="50000"/>
                  </a:schemeClr>
                </a:solidFill>
              </a:rPr>
              <a:t>– completed at SA#79</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3GPP codecs for VR audio (FS_CODVRA) </a:t>
            </a:r>
            <a:r>
              <a:rPr lang="en-GB" altLang="en-US" sz="1600" dirty="0">
                <a:solidFill>
                  <a:schemeClr val="bg1">
                    <a:lumMod val="50000"/>
                  </a:schemeClr>
                </a:solidFill>
              </a:rPr>
              <a:t>– completed at SA#78</a:t>
            </a:r>
          </a:p>
          <a:p>
            <a:pPr marL="800100" lvl="1" indent="-342900" eaLnBrk="1" hangingPunct="1">
              <a:lnSpc>
                <a:spcPct val="90000"/>
              </a:lnSpc>
              <a:buFont typeface="Calibri" panose="020F0502020204030204" pitchFamily="34" charset="0"/>
              <a:buAutoNum type="arabicPeriod"/>
            </a:pPr>
            <a:r>
              <a:rPr lang="en-US" altLang="en-US" sz="1600" dirty="0"/>
              <a:t>EVS Float Conformance Non Bit-Exact (FS_EVS_FCNBE)</a:t>
            </a:r>
          </a:p>
          <a:p>
            <a:pPr marL="800100" lvl="1" indent="-342900" eaLnBrk="1" hangingPunct="1">
              <a:lnSpc>
                <a:spcPct val="90000"/>
              </a:lnSpc>
              <a:buFont typeface="Calibri" panose="020F0502020204030204" pitchFamily="34" charset="0"/>
              <a:buAutoNum type="arabicPeriod"/>
            </a:pPr>
            <a:r>
              <a:rPr lang="en-US" altLang="en-US" sz="1600" dirty="0">
                <a:solidFill>
                  <a:schemeClr val="bg1">
                    <a:lumMod val="50000"/>
                  </a:schemeClr>
                </a:solidFill>
              </a:rPr>
              <a:t>Update to fixed-point basic operators (FS_BASOP) </a:t>
            </a:r>
            <a:r>
              <a:rPr lang="en-GB" altLang="en-US" sz="1600" dirty="0">
                <a:solidFill>
                  <a:schemeClr val="bg1">
                    <a:lumMod val="50000"/>
                  </a:schemeClr>
                </a:solidFill>
              </a:rPr>
              <a:t>– completed at SA#79</a:t>
            </a:r>
            <a:endParaRPr lang="en-US" altLang="en-US" sz="1600" dirty="0">
              <a:solidFill>
                <a:schemeClr val="bg1">
                  <a:lumMod val="50000"/>
                </a:schemeClr>
              </a:solidFill>
            </a:endParaRPr>
          </a:p>
          <a:p>
            <a:pPr marL="800100" lvl="1" indent="-342900" eaLnBrk="1" hangingPunct="1">
              <a:lnSpc>
                <a:spcPct val="90000"/>
              </a:lnSpc>
              <a:buFont typeface="Calibri" panose="020F0502020204030204" pitchFamily="34" charset="0"/>
              <a:buAutoNum type="arabicPeriod"/>
            </a:pPr>
            <a:r>
              <a:rPr lang="en-US" altLang="en-US" sz="1600" dirty="0"/>
              <a:t>enhanced VoLTE performance (</a:t>
            </a:r>
            <a:r>
              <a:rPr lang="en-US" altLang="en-US" sz="1600" dirty="0" err="1"/>
              <a:t>FS_eVoLP</a:t>
            </a:r>
            <a:r>
              <a:rPr lang="en-US" altLang="en-US" sz="1600" dirty="0"/>
              <a:t>)</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xmlns="" val="334670702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xmlns="" id="{51828F9F-CDFD-4871-A17D-5DF959513933}"/>
              </a:ext>
            </a:extLst>
          </p:cNvPr>
          <p:cNvSpPr>
            <a:spLocks noGrp="1"/>
          </p:cNvSpPr>
          <p:nvPr>
            <p:ph type="title"/>
          </p:nvPr>
        </p:nvSpPr>
        <p:spPr/>
        <p:txBody>
          <a:bodyPr/>
          <a:lstStyle/>
          <a:p>
            <a:r>
              <a:rPr lang="en-US" altLang="en-US" dirty="0"/>
              <a:t>List of SA4 Work and Study Items for Rel-16</a:t>
            </a:r>
          </a:p>
        </p:txBody>
      </p:sp>
      <p:sp>
        <p:nvSpPr>
          <p:cNvPr id="17411" name="Content Placeholder 2">
            <a:extLst>
              <a:ext uri="{FF2B5EF4-FFF2-40B4-BE49-F238E27FC236}">
                <a16:creationId xmlns:a16="http://schemas.microsoft.com/office/drawing/2014/main" xmlns=""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Rel-16 Work Items</a:t>
            </a:r>
          </a:p>
          <a:p>
            <a:pPr marL="800100" lvl="1" indent="-342900" eaLnBrk="1" hangingPunct="1">
              <a:lnSpc>
                <a:spcPct val="90000"/>
              </a:lnSpc>
              <a:buFont typeface="Calibri" panose="020F0502020204030204" pitchFamily="34" charset="0"/>
              <a:buAutoNum type="arabicPeriod"/>
            </a:pPr>
            <a:r>
              <a:rPr lang="en-US" altLang="en-US" sz="1600" dirty="0"/>
              <a:t>EVS Codec Extension for Immersive Voice and Audio Services (</a:t>
            </a:r>
            <a:r>
              <a:rPr lang="en-US" altLang="en-US" sz="1600" dirty="0" err="1"/>
              <a:t>IVAS_Codec</a:t>
            </a:r>
            <a:r>
              <a:rPr lang="en-US"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Usage of CAPIF for </a:t>
            </a:r>
            <a:r>
              <a:rPr lang="en-US" altLang="en-US" sz="1600" dirty="0" err="1"/>
              <a:t>xMB</a:t>
            </a:r>
            <a:r>
              <a:rPr lang="en-US" altLang="en-US" sz="1600" dirty="0"/>
              <a:t> API (CAPIF4xMB)</a:t>
            </a:r>
          </a:p>
          <a:p>
            <a:pPr>
              <a:lnSpc>
                <a:spcPct val="90000"/>
              </a:lnSpc>
              <a:spcBef>
                <a:spcPts val="1800"/>
              </a:spcBef>
            </a:pPr>
            <a:r>
              <a:rPr lang="fi-FI" altLang="en-US" dirty="0"/>
              <a:t>Rel-16 Study Items </a:t>
            </a:r>
          </a:p>
          <a:p>
            <a:pPr marL="800100" lvl="1" indent="-342900" eaLnBrk="1" hangingPunct="1">
              <a:lnSpc>
                <a:spcPct val="90000"/>
              </a:lnSpc>
              <a:buFont typeface="Calibri" panose="020F0502020204030204" pitchFamily="34" charset="0"/>
              <a:buAutoNum type="arabicPeriod"/>
            </a:pPr>
            <a:r>
              <a:rPr lang="en-US" altLang="en-US" sz="1600" dirty="0"/>
              <a:t>V2X Media Handling and Interaction (FS_mV2X)</a:t>
            </a:r>
          </a:p>
          <a:p>
            <a:pPr marL="800100" lvl="1" indent="-342900" eaLnBrk="1" hangingPunct="1">
              <a:lnSpc>
                <a:spcPct val="90000"/>
              </a:lnSpc>
              <a:buFont typeface="Calibri" panose="020F0502020204030204" pitchFamily="34" charset="0"/>
              <a:buAutoNum type="arabicPeriod"/>
            </a:pPr>
            <a:r>
              <a:rPr lang="en-US" altLang="en-US" sz="1600" dirty="0" err="1"/>
              <a:t>QoE</a:t>
            </a:r>
            <a:r>
              <a:rPr lang="en-US" altLang="en-US" sz="1600" dirty="0"/>
              <a:t> metrics for VR (</a:t>
            </a:r>
            <a:r>
              <a:rPr lang="en-US" altLang="en-US" sz="1600" dirty="0" err="1"/>
              <a:t>FS_QoE_VR</a:t>
            </a:r>
            <a:r>
              <a:rPr lang="en-US" altLang="en-US" sz="1600" dirty="0"/>
              <a:t>)</a:t>
            </a:r>
          </a:p>
          <a:p>
            <a:pPr marL="800100" lvl="1" indent="-342900" eaLnBrk="1" hangingPunct="1">
              <a:lnSpc>
                <a:spcPct val="90000"/>
              </a:lnSpc>
              <a:buFont typeface="Calibri" panose="020F0502020204030204" pitchFamily="34" charset="0"/>
              <a:buAutoNum type="arabicPeriod"/>
            </a:pPr>
            <a:r>
              <a:rPr lang="en-US" sz="1600" dirty="0"/>
              <a:t>Media Handling Aspects of RAN Delay Budget Reporting in MTSI (FS_E2E_DELAY)</a:t>
            </a:r>
          </a:p>
          <a:p>
            <a:pPr marL="800100" lvl="1" indent="-342900" eaLnBrk="1" hangingPunct="1">
              <a:lnSpc>
                <a:spcPct val="90000"/>
              </a:lnSpc>
              <a:buFont typeface="Calibri" panose="020F0502020204030204" pitchFamily="34" charset="0"/>
              <a:buAutoNum type="arabicPeriod"/>
            </a:pPr>
            <a:r>
              <a:rPr lang="en-US" altLang="en-US" sz="1600" dirty="0"/>
              <a:t>Study on Media Handling Aspects of Conversational Services in 5G Systems (FS_5G_MEDIA_MTSI)</a:t>
            </a:r>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xmlns="" val="168592682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xmlns="" id="{7FEF730E-8D25-47A8-A298-12D4117B534B}"/>
              </a:ext>
            </a:extLst>
          </p:cNvPr>
          <p:cNvSpPr>
            <a:spLocks noGrp="1"/>
          </p:cNvSpPr>
          <p:nvPr>
            <p:ph type="title"/>
          </p:nvPr>
        </p:nvSpPr>
        <p:spPr/>
        <p:txBody>
          <a:bodyPr/>
          <a:lstStyle/>
          <a:p>
            <a:r>
              <a:rPr lang="en-US" altLang="en-US" dirty="0"/>
              <a:t>SWGs and ongoing Work Items - 1</a:t>
            </a:r>
          </a:p>
        </p:txBody>
      </p:sp>
      <p:graphicFrame>
        <p:nvGraphicFramePr>
          <p:cNvPr id="5" name="Content Placeholder 1">
            <a:extLst>
              <a:ext uri="{FF2B5EF4-FFF2-40B4-BE49-F238E27FC236}">
                <a16:creationId xmlns:a16="http://schemas.microsoft.com/office/drawing/2014/main" xmlns="" id="{E972058B-5DDB-47E2-A7C2-E8647FD7C6AB}"/>
              </a:ext>
            </a:extLst>
          </p:cNvPr>
          <p:cNvGraphicFramePr>
            <a:graphicFrameLocks noGrp="1"/>
          </p:cNvGraphicFramePr>
          <p:nvPr>
            <p:ph idx="1"/>
            <p:extLst>
              <p:ext uri="{D42A27DB-BD31-4B8C-83A1-F6EECF244321}">
                <p14:modId xmlns:p14="http://schemas.microsoft.com/office/powerpoint/2010/main" xmlns="" val="1911274685"/>
              </p:ext>
            </p:extLst>
          </p:nvPr>
        </p:nvGraphicFramePr>
        <p:xfrm>
          <a:off x="584993" y="1231900"/>
          <a:ext cx="7974013" cy="4766540"/>
        </p:xfrm>
        <a:graphic>
          <a:graphicData uri="http://schemas.openxmlformats.org/drawingml/2006/table">
            <a:tbl>
              <a:tblPr firstRow="1" bandRow="1">
                <a:tableStyleId>{5C22544A-7EE6-4342-B048-85BDC9FD1C3A}</a:tableStyleId>
              </a:tblPr>
              <a:tblGrid>
                <a:gridCol w="5337191">
                  <a:extLst>
                    <a:ext uri="{9D8B030D-6E8A-4147-A177-3AD203B41FA5}">
                      <a16:colId xmlns:a16="http://schemas.microsoft.com/office/drawing/2014/main" xmlns="" val="20000"/>
                    </a:ext>
                  </a:extLst>
                </a:gridCol>
                <a:gridCol w="509978">
                  <a:extLst>
                    <a:ext uri="{9D8B030D-6E8A-4147-A177-3AD203B41FA5}">
                      <a16:colId xmlns:a16="http://schemas.microsoft.com/office/drawing/2014/main" xmlns="" val="20001"/>
                    </a:ext>
                  </a:extLst>
                </a:gridCol>
                <a:gridCol w="562735">
                  <a:extLst>
                    <a:ext uri="{9D8B030D-6E8A-4147-A177-3AD203B41FA5}">
                      <a16:colId xmlns:a16="http://schemas.microsoft.com/office/drawing/2014/main" xmlns="" val="20002"/>
                    </a:ext>
                  </a:extLst>
                </a:gridCol>
                <a:gridCol w="501186">
                  <a:extLst>
                    <a:ext uri="{9D8B030D-6E8A-4147-A177-3AD203B41FA5}">
                      <a16:colId xmlns:a16="http://schemas.microsoft.com/office/drawing/2014/main" xmlns="" val="20003"/>
                    </a:ext>
                  </a:extLst>
                </a:gridCol>
                <a:gridCol w="513150">
                  <a:extLst>
                    <a:ext uri="{9D8B030D-6E8A-4147-A177-3AD203B41FA5}">
                      <a16:colId xmlns:a16="http://schemas.microsoft.com/office/drawing/2014/main" xmlns="" val="20004"/>
                    </a:ext>
                  </a:extLst>
                </a:gridCol>
                <a:gridCol w="549773">
                  <a:extLst>
                    <a:ext uri="{9D8B030D-6E8A-4147-A177-3AD203B41FA5}">
                      <a16:colId xmlns:a16="http://schemas.microsoft.com/office/drawing/2014/main" xmlns="" val="20005"/>
                    </a:ext>
                  </a:extLst>
                </a:gridCol>
              </a:tblGrid>
              <a:tr h="376872">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Work Item  </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EVS</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MBS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fi-FI" sz="1000" b="1" u="none" strike="noStrike" cap="none" normalizeH="0" baseline="0" dirty="0">
                          <a:ln>
                            <a:noFill/>
                          </a:ln>
                          <a:effectLst/>
                          <a:latin typeface="Arial "/>
                          <a:cs typeface="Arial" panose="020B0604020202020204" pitchFamily="34" charset="0"/>
                        </a:rPr>
                        <a:t>MTSI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SQ</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r>
                        <a:rPr kumimoji="0" lang="en-US" sz="1000" b="1" u="none" strike="noStrike" cap="none" normalizeH="0" baseline="0" dirty="0">
                          <a:ln>
                            <a:noFill/>
                          </a:ln>
                          <a:effectLst/>
                          <a:latin typeface="Arial "/>
                          <a:cs typeface="Arial" panose="020B0604020202020204" pitchFamily="34" charset="0"/>
                        </a:rPr>
                        <a:t>Video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xmlns="" val="10000"/>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Arial "/>
                        </a:rPr>
                        <a:t>Framework for Live Uplink Streaming (FLUS)</a:t>
                      </a:r>
                    </a:p>
                  </a:txBody>
                  <a:tcPr marL="91437" marR="91437" marT="45801" marB="45801" anchor="ctr" horzOverflow="overflow"/>
                </a:tc>
                <a:tc>
                  <a:txBody>
                    <a:bodyPr/>
                    <a:lstStyle/>
                    <a:p>
                      <a:endParaRPr lang="en-US" sz="1600" dirty="0">
                        <a:latin typeface="Arial "/>
                      </a:endParaRPr>
                    </a:p>
                  </a:txBody>
                  <a:tcPr marL="91437" marR="91437" marT="45801" marB="45801" anchor="ctr" horzOverflow="overflow"/>
                </a:tc>
                <a:tc>
                  <a:txBody>
                    <a:bodyPr/>
                    <a:lstStyle/>
                    <a:p>
                      <a:pPr algn="ctr"/>
                      <a:r>
                        <a:rPr lang="en-US" sz="1600" b="0" dirty="0">
                          <a:latin typeface="Arial "/>
                        </a:rPr>
                        <a:t>x</a:t>
                      </a: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lang="en-US" sz="1600" b="0" dirty="0">
                        <a:latin typeface="Arial "/>
                      </a:endParaRPr>
                    </a:p>
                  </a:txBody>
                  <a:tcPr marL="91437" marR="91437" marT="45801" marB="45801" anchor="ctr" horzOverflow="overflow"/>
                </a:tc>
                <a:extLst>
                  <a:ext uri="{0D108BD9-81ED-4DB2-BD59-A6C34878D82A}">
                    <a16:rowId xmlns:a16="http://schemas.microsoft.com/office/drawing/2014/main" xmlns="" val="2700570641"/>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SAND for MBMS (SAND4M)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xmlns="" val="2846289854"/>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Service Interactivity (</a:t>
                      </a:r>
                      <a:r>
                        <a:rPr lang="en-US" altLang="en-US" sz="1100" dirty="0" err="1">
                          <a:latin typeface="Arial" panose="020B0604020202020204" pitchFamily="34" charset="0"/>
                          <a:cs typeface="Arial" panose="020B0604020202020204" pitchFamily="34" charset="0"/>
                        </a:rPr>
                        <a:t>SerInter</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xmlns="" val="1063601749"/>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Test Methodologies for the Evaluation of Perceived Listening Quality in Immersive Audio Systems (</a:t>
                      </a:r>
                      <a:r>
                        <a:rPr lang="en-US" altLang="en-US" sz="1100" dirty="0" err="1">
                          <a:latin typeface="Arial" panose="020B0604020202020204" pitchFamily="34" charset="0"/>
                          <a:cs typeface="Arial" panose="020B0604020202020204" pitchFamily="34" charset="0"/>
                        </a:rPr>
                        <a:t>LiQuImAS</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xmlns="" val="556027259"/>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Virtual Reality Profiles for Streaming Media (</a:t>
                      </a:r>
                      <a:r>
                        <a:rPr lang="en-US" altLang="en-US" sz="1100" dirty="0" err="1">
                          <a:latin typeface="Arial" panose="020B0604020202020204" pitchFamily="34" charset="0"/>
                          <a:cs typeface="Arial" panose="020B0604020202020204" pitchFamily="34" charset="0"/>
                        </a:rPr>
                        <a:t>VRStream</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pPr algn="ctr"/>
                      <a:r>
                        <a:rPr lang="en-US" sz="1600" b="0" dirty="0">
                          <a:latin typeface="Arial "/>
                        </a:rPr>
                        <a:t>x</a:t>
                      </a:r>
                    </a:p>
                  </a:txBody>
                  <a:tcPr marL="91437" marR="91437" marT="45801" marB="45801" anchor="ctr" horzOverflow="overflow"/>
                </a:tc>
                <a:tc>
                  <a:txBody>
                    <a:bodyPr/>
                    <a:lstStyle/>
                    <a:p>
                      <a:pPr algn="ctr"/>
                      <a:r>
                        <a:rPr lang="en-US" sz="1600" b="0" dirty="0">
                          <a:latin typeface="Arial "/>
                        </a:rPr>
                        <a:t>x</a:t>
                      </a:r>
                    </a:p>
                  </a:txBody>
                  <a:tcPr marL="91437" marR="91437" marT="45801" marB="45801" anchor="ctr" horzOverflow="overflow"/>
                </a:tc>
                <a:tc>
                  <a:txBody>
                    <a:bodyPr/>
                    <a:lstStyle/>
                    <a:p>
                      <a:pPr algn="ctr"/>
                      <a:endParaRPr lang="en-US" sz="1600" b="0"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dirty="0">
                          <a:latin typeface="Arial "/>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extLst>
                  <a:ext uri="{0D108BD9-81ED-4DB2-BD59-A6C34878D82A}">
                    <a16:rowId xmlns:a16="http://schemas.microsoft.com/office/drawing/2014/main" xmlns="" val="1161965857"/>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Receive acoustic output test in the presence of background noise (RAOT)</a:t>
                      </a: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xmlns="" val="39271258"/>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EVS Codec Extension for Immersive Voice and Audio Services (</a:t>
                      </a:r>
                      <a:r>
                        <a:rPr lang="en-US" altLang="en-US" sz="1100" dirty="0" err="1">
                          <a:latin typeface="Arial" panose="020B0604020202020204" pitchFamily="34" charset="0"/>
                          <a:cs typeface="Arial" panose="020B0604020202020204" pitchFamily="34" charset="0"/>
                        </a:rPr>
                        <a:t>IVAS_Codec</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xmlns="" val="137549140"/>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Speech quality in the presence of ambient noise for super-wideband and fullband modes (SPAN) </a:t>
                      </a: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xmlns="" val="3115757288"/>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FEC and ROHC Activation for GCSE over MBMS (FRASE)</a:t>
                      </a: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xmlns="" val="322987243"/>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Media Handling Aspects of 5G Conversational Services (5G_MTSI_Codecs)</a:t>
                      </a: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xmlns="" val="1223938708"/>
                  </a:ext>
                </a:extLst>
              </a:tr>
            </a:tbl>
          </a:graphicData>
        </a:graphic>
      </p:graphicFrame>
      <p:sp>
        <p:nvSpPr>
          <p:cNvPr id="18472" name="TextBox 2">
            <a:extLst>
              <a:ext uri="{FF2B5EF4-FFF2-40B4-BE49-F238E27FC236}">
                <a16:creationId xmlns:a16="http://schemas.microsoft.com/office/drawing/2014/main" xmlns="" id="{EA964299-CEEF-476B-AB9C-690BE2D6689F}"/>
              </a:ext>
            </a:extLst>
          </p:cNvPr>
          <p:cNvSpPr txBox="1">
            <a:spLocks noChangeArrowheads="1"/>
          </p:cNvSpPr>
          <p:nvPr/>
        </p:nvSpPr>
        <p:spPr bwMode="auto">
          <a:xfrm>
            <a:off x="6564313" y="6010138"/>
            <a:ext cx="312578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b="1" dirty="0">
                <a:latin typeface="Arial" panose="020B0604020202020204" pitchFamily="34" charset="0"/>
              </a:rPr>
              <a:t>X</a:t>
            </a:r>
            <a:r>
              <a:rPr lang="fi-FI" altLang="en-US" sz="800" dirty="0">
                <a:latin typeface="Arial" panose="020B0604020202020204" pitchFamily="34" charset="0"/>
              </a:rPr>
              <a:t> = main responsible SWG</a:t>
            </a:r>
          </a:p>
          <a:p>
            <a:pPr>
              <a:spcBef>
                <a:spcPct val="0"/>
              </a:spcBef>
              <a:buFontTx/>
              <a:buNone/>
            </a:pPr>
            <a:r>
              <a:rPr lang="fi-FI" altLang="en-US" sz="800" dirty="0">
                <a:latin typeface="Arial" panose="020B0604020202020204" pitchFamily="34" charset="0"/>
              </a:rPr>
              <a:t>x = SWG participating into the work/study</a:t>
            </a:r>
            <a:endParaRPr lang="en-US" altLang="en-US" sz="800" dirty="0">
              <a:latin typeface="Arial" panose="020B0604020202020204" pitchFamily="34" charset="0"/>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xmlns="" id="{7FEF730E-8D25-47A8-A298-12D4117B534B}"/>
              </a:ext>
            </a:extLst>
          </p:cNvPr>
          <p:cNvSpPr>
            <a:spLocks noGrp="1"/>
          </p:cNvSpPr>
          <p:nvPr>
            <p:ph type="title"/>
          </p:nvPr>
        </p:nvSpPr>
        <p:spPr/>
        <p:txBody>
          <a:bodyPr/>
          <a:lstStyle/>
          <a:p>
            <a:r>
              <a:rPr lang="en-US" altLang="en-US" dirty="0"/>
              <a:t>SWGs and ongoing Work Items - 2</a:t>
            </a:r>
          </a:p>
        </p:txBody>
      </p:sp>
      <p:graphicFrame>
        <p:nvGraphicFramePr>
          <p:cNvPr id="5" name="Content Placeholder 1">
            <a:extLst>
              <a:ext uri="{FF2B5EF4-FFF2-40B4-BE49-F238E27FC236}">
                <a16:creationId xmlns:a16="http://schemas.microsoft.com/office/drawing/2014/main" xmlns="" id="{E972058B-5DDB-47E2-A7C2-E8647FD7C6AB}"/>
              </a:ext>
            </a:extLst>
          </p:cNvPr>
          <p:cNvGraphicFramePr>
            <a:graphicFrameLocks noGrp="1"/>
          </p:cNvGraphicFramePr>
          <p:nvPr>
            <p:ph idx="1"/>
            <p:extLst>
              <p:ext uri="{D42A27DB-BD31-4B8C-83A1-F6EECF244321}">
                <p14:modId xmlns:p14="http://schemas.microsoft.com/office/powerpoint/2010/main" xmlns="" val="3331079520"/>
              </p:ext>
            </p:extLst>
          </p:nvPr>
        </p:nvGraphicFramePr>
        <p:xfrm>
          <a:off x="584993" y="1231900"/>
          <a:ext cx="7974013" cy="792056"/>
        </p:xfrm>
        <a:graphic>
          <a:graphicData uri="http://schemas.openxmlformats.org/drawingml/2006/table">
            <a:tbl>
              <a:tblPr firstRow="1" bandRow="1">
                <a:tableStyleId>{5C22544A-7EE6-4342-B048-85BDC9FD1C3A}</a:tableStyleId>
              </a:tblPr>
              <a:tblGrid>
                <a:gridCol w="5337191">
                  <a:extLst>
                    <a:ext uri="{9D8B030D-6E8A-4147-A177-3AD203B41FA5}">
                      <a16:colId xmlns:a16="http://schemas.microsoft.com/office/drawing/2014/main" xmlns="" val="20000"/>
                    </a:ext>
                  </a:extLst>
                </a:gridCol>
                <a:gridCol w="509978">
                  <a:extLst>
                    <a:ext uri="{9D8B030D-6E8A-4147-A177-3AD203B41FA5}">
                      <a16:colId xmlns:a16="http://schemas.microsoft.com/office/drawing/2014/main" xmlns="" val="20001"/>
                    </a:ext>
                  </a:extLst>
                </a:gridCol>
                <a:gridCol w="562735">
                  <a:extLst>
                    <a:ext uri="{9D8B030D-6E8A-4147-A177-3AD203B41FA5}">
                      <a16:colId xmlns:a16="http://schemas.microsoft.com/office/drawing/2014/main" xmlns="" val="20002"/>
                    </a:ext>
                  </a:extLst>
                </a:gridCol>
                <a:gridCol w="501186">
                  <a:extLst>
                    <a:ext uri="{9D8B030D-6E8A-4147-A177-3AD203B41FA5}">
                      <a16:colId xmlns:a16="http://schemas.microsoft.com/office/drawing/2014/main" xmlns="" val="20003"/>
                    </a:ext>
                  </a:extLst>
                </a:gridCol>
                <a:gridCol w="513150">
                  <a:extLst>
                    <a:ext uri="{9D8B030D-6E8A-4147-A177-3AD203B41FA5}">
                      <a16:colId xmlns:a16="http://schemas.microsoft.com/office/drawing/2014/main" xmlns="" val="20004"/>
                    </a:ext>
                  </a:extLst>
                </a:gridCol>
                <a:gridCol w="549773">
                  <a:extLst>
                    <a:ext uri="{9D8B030D-6E8A-4147-A177-3AD203B41FA5}">
                      <a16:colId xmlns:a16="http://schemas.microsoft.com/office/drawing/2014/main" xmlns="" val="20005"/>
                    </a:ext>
                  </a:extLst>
                </a:gridCol>
              </a:tblGrid>
              <a:tr h="376872">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Work Item  </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EVS</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MBS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fi-FI" sz="1000" b="1" u="none" strike="noStrike" cap="none" normalizeH="0" baseline="0" dirty="0">
                          <a:ln>
                            <a:noFill/>
                          </a:ln>
                          <a:effectLst/>
                          <a:latin typeface="Arial "/>
                          <a:cs typeface="Arial" panose="020B0604020202020204" pitchFamily="34" charset="0"/>
                        </a:rPr>
                        <a:t>MTSI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SQ</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r>
                        <a:rPr kumimoji="0" lang="en-US" sz="1000" b="1" u="none" strike="noStrike" cap="none" normalizeH="0" baseline="0" dirty="0">
                          <a:ln>
                            <a:noFill/>
                          </a:ln>
                          <a:effectLst/>
                          <a:latin typeface="Arial "/>
                          <a:cs typeface="Arial" panose="020B0604020202020204" pitchFamily="34" charset="0"/>
                        </a:rPr>
                        <a:t>Video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xmlns="" val="10000"/>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Usage of CAPIF for </a:t>
                      </a:r>
                      <a:r>
                        <a:rPr lang="en-US" altLang="en-US" sz="1100" dirty="0" err="1">
                          <a:latin typeface="Arial" panose="020B0604020202020204" pitchFamily="34" charset="0"/>
                          <a:cs typeface="Arial" panose="020B0604020202020204" pitchFamily="34" charset="0"/>
                        </a:rPr>
                        <a:t>xMB</a:t>
                      </a:r>
                      <a:r>
                        <a:rPr lang="en-US" altLang="en-US" sz="1100" dirty="0">
                          <a:latin typeface="Arial" panose="020B0604020202020204" pitchFamily="34" charset="0"/>
                          <a:cs typeface="Arial" panose="020B0604020202020204" pitchFamily="34" charset="0"/>
                        </a:rPr>
                        <a:t> API (CAPIF4xMB)</a:t>
                      </a: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xmlns="" val="2846289854"/>
                  </a:ext>
                </a:extLst>
              </a:tr>
            </a:tbl>
          </a:graphicData>
        </a:graphic>
      </p:graphicFrame>
      <p:sp>
        <p:nvSpPr>
          <p:cNvPr id="18472" name="TextBox 2">
            <a:extLst>
              <a:ext uri="{FF2B5EF4-FFF2-40B4-BE49-F238E27FC236}">
                <a16:creationId xmlns:a16="http://schemas.microsoft.com/office/drawing/2014/main" xmlns="" id="{EA964299-CEEF-476B-AB9C-690BE2D6689F}"/>
              </a:ext>
            </a:extLst>
          </p:cNvPr>
          <p:cNvSpPr txBox="1">
            <a:spLocks noChangeArrowheads="1"/>
          </p:cNvSpPr>
          <p:nvPr/>
        </p:nvSpPr>
        <p:spPr bwMode="auto">
          <a:xfrm>
            <a:off x="6564313" y="6010138"/>
            <a:ext cx="312578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b="1" dirty="0">
                <a:latin typeface="Arial" panose="020B0604020202020204" pitchFamily="34" charset="0"/>
              </a:rPr>
              <a:t>X</a:t>
            </a:r>
            <a:r>
              <a:rPr lang="fi-FI" altLang="en-US" sz="800" dirty="0">
                <a:latin typeface="Arial" panose="020B0604020202020204" pitchFamily="34" charset="0"/>
              </a:rPr>
              <a:t> = main responsible SWG</a:t>
            </a:r>
          </a:p>
          <a:p>
            <a:pPr>
              <a:spcBef>
                <a:spcPct val="0"/>
              </a:spcBef>
              <a:buFontTx/>
              <a:buNone/>
            </a:pPr>
            <a:r>
              <a:rPr lang="fi-FI" altLang="en-US" sz="800" dirty="0">
                <a:latin typeface="Arial" panose="020B0604020202020204" pitchFamily="34" charset="0"/>
              </a:rPr>
              <a:t>x = SWG participating into the work/study</a:t>
            </a:r>
            <a:endParaRPr lang="en-US" altLang="en-US" sz="800" dirty="0">
              <a:latin typeface="Arial" panose="020B0604020202020204" pitchFamily="34" charset="0"/>
            </a:endParaRPr>
          </a:p>
        </p:txBody>
      </p:sp>
    </p:spTree>
    <p:extLst>
      <p:ext uri="{BB962C8B-B14F-4D97-AF65-F5344CB8AC3E}">
        <p14:creationId xmlns:p14="http://schemas.microsoft.com/office/powerpoint/2010/main" xmlns="" val="160485004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xmlns="" id="{A0E5A9FE-DD4F-4293-B288-5482297A8BE1}"/>
              </a:ext>
            </a:extLst>
          </p:cNvPr>
          <p:cNvSpPr>
            <a:spLocks noGrp="1"/>
          </p:cNvSpPr>
          <p:nvPr>
            <p:ph type="title"/>
          </p:nvPr>
        </p:nvSpPr>
        <p:spPr/>
        <p:txBody>
          <a:bodyPr/>
          <a:lstStyle/>
          <a:p>
            <a:r>
              <a:rPr lang="en-US" altLang="en-US"/>
              <a:t>SWGs and ongoing Study Items</a:t>
            </a:r>
          </a:p>
        </p:txBody>
      </p:sp>
      <p:graphicFrame>
        <p:nvGraphicFramePr>
          <p:cNvPr id="6" name="Table 5">
            <a:extLst>
              <a:ext uri="{FF2B5EF4-FFF2-40B4-BE49-F238E27FC236}">
                <a16:creationId xmlns:a16="http://schemas.microsoft.com/office/drawing/2014/main" xmlns="" id="{D1972673-86AB-4C8C-9998-0A159A6A9F38}"/>
              </a:ext>
            </a:extLst>
          </p:cNvPr>
          <p:cNvGraphicFramePr>
            <a:graphicFrameLocks noGrp="1"/>
          </p:cNvGraphicFramePr>
          <p:nvPr>
            <p:extLst>
              <p:ext uri="{D42A27DB-BD31-4B8C-83A1-F6EECF244321}">
                <p14:modId xmlns:p14="http://schemas.microsoft.com/office/powerpoint/2010/main" xmlns="" val="381874281"/>
              </p:ext>
            </p:extLst>
          </p:nvPr>
        </p:nvGraphicFramePr>
        <p:xfrm>
          <a:off x="569913" y="1214438"/>
          <a:ext cx="7974012" cy="3792572"/>
        </p:xfrm>
        <a:graphic>
          <a:graphicData uri="http://schemas.openxmlformats.org/drawingml/2006/table">
            <a:tbl>
              <a:tblPr firstRow="1" bandRow="1">
                <a:tableStyleId>{5C22544A-7EE6-4342-B048-85BDC9FD1C3A}</a:tableStyleId>
              </a:tblPr>
              <a:tblGrid>
                <a:gridCol w="5329311">
                  <a:extLst>
                    <a:ext uri="{9D8B030D-6E8A-4147-A177-3AD203B41FA5}">
                      <a16:colId xmlns:a16="http://schemas.microsoft.com/office/drawing/2014/main" xmlns="" val="20000"/>
                    </a:ext>
                  </a:extLst>
                </a:gridCol>
                <a:gridCol w="515051">
                  <a:extLst>
                    <a:ext uri="{9D8B030D-6E8A-4147-A177-3AD203B41FA5}">
                      <a16:colId xmlns:a16="http://schemas.microsoft.com/office/drawing/2014/main" xmlns="" val="20001"/>
                    </a:ext>
                  </a:extLst>
                </a:gridCol>
                <a:gridCol w="561348">
                  <a:extLst>
                    <a:ext uri="{9D8B030D-6E8A-4147-A177-3AD203B41FA5}">
                      <a16:colId xmlns:a16="http://schemas.microsoft.com/office/drawing/2014/main" xmlns="" val="20002"/>
                    </a:ext>
                  </a:extLst>
                </a:gridCol>
                <a:gridCol w="509265">
                  <a:extLst>
                    <a:ext uri="{9D8B030D-6E8A-4147-A177-3AD203B41FA5}">
                      <a16:colId xmlns:a16="http://schemas.microsoft.com/office/drawing/2014/main" xmlns="" val="20003"/>
                    </a:ext>
                  </a:extLst>
                </a:gridCol>
                <a:gridCol w="507675">
                  <a:extLst>
                    <a:ext uri="{9D8B030D-6E8A-4147-A177-3AD203B41FA5}">
                      <a16:colId xmlns:a16="http://schemas.microsoft.com/office/drawing/2014/main" xmlns="" val="20004"/>
                    </a:ext>
                  </a:extLst>
                </a:gridCol>
                <a:gridCol w="551362">
                  <a:extLst>
                    <a:ext uri="{9D8B030D-6E8A-4147-A177-3AD203B41FA5}">
                      <a16:colId xmlns:a16="http://schemas.microsoft.com/office/drawing/2014/main" xmlns="" val="20005"/>
                    </a:ext>
                  </a:extLst>
                </a:gridCol>
              </a:tblGrid>
              <a:tr h="783530">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Study Item    </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EVS</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MBS 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fi-FI" sz="1000" b="1" u="none" strike="noStrike" cap="none" normalizeH="0" baseline="0" dirty="0">
                          <a:ln>
                            <a:noFill/>
                          </a:ln>
                          <a:effectLst/>
                          <a:latin typeface="Arial" panose="020B0604020202020204" pitchFamily="34" charset="0"/>
                          <a:cs typeface="Arial" panose="020B0604020202020204" pitchFamily="34" charset="0"/>
                        </a:rPr>
                        <a:t>MTSI 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SQ</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r>
                        <a:rPr kumimoji="0" lang="en-US" sz="1000" b="1" u="none" strike="noStrike" cap="none" normalizeH="0" baseline="0" dirty="0">
                          <a:ln>
                            <a:noFill/>
                          </a:ln>
                          <a:effectLst/>
                          <a:latin typeface="Arial" panose="020B0604020202020204" pitchFamily="34" charset="0"/>
                          <a:cs typeface="Arial" panose="020B0604020202020204" pitchFamily="34" charset="0"/>
                        </a:rPr>
                        <a:t>Video 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xmlns="" val="10000"/>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Study on 5G enhanced Mobile Broadband Media Distribution (FS_5GMedia_Distribution)</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xmlns="" val="3964542088"/>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Study on MBMS User Services for </a:t>
                      </a:r>
                      <a:r>
                        <a:rPr lang="en-US" altLang="en-US" sz="1100" b="0" dirty="0" err="1">
                          <a:latin typeface="Arial" panose="020B0604020202020204" pitchFamily="34" charset="0"/>
                          <a:cs typeface="Arial" panose="020B0604020202020204" pitchFamily="34" charset="0"/>
                        </a:rPr>
                        <a:t>IoT</a:t>
                      </a:r>
                      <a:r>
                        <a:rPr lang="en-US" altLang="en-US" sz="1100" b="0" dirty="0">
                          <a:latin typeface="Arial" panose="020B0604020202020204" pitchFamily="34" charset="0"/>
                          <a:cs typeface="Arial" panose="020B0604020202020204" pitchFamily="34" charset="0"/>
                        </a:rPr>
                        <a:t> (</a:t>
                      </a:r>
                      <a:r>
                        <a:rPr lang="en-US" altLang="en-US" sz="1100" b="0" dirty="0" err="1">
                          <a:latin typeface="Arial" panose="020B0604020202020204" pitchFamily="34" charset="0"/>
                          <a:cs typeface="Arial" panose="020B0604020202020204" pitchFamily="34" charset="0"/>
                        </a:rPr>
                        <a:t>FS_MBMS_IoT</a:t>
                      </a:r>
                      <a:r>
                        <a:rPr lang="en-US" altLang="en-US" sz="1100" b="0" dirty="0">
                          <a:latin typeface="Arial" panose="020B0604020202020204" pitchFamily="34" charset="0"/>
                          <a:cs typeface="Arial" panose="020B0604020202020204" pitchFamily="34" charset="0"/>
                        </a:rPr>
                        <a:t>)</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xmlns="" val="3690295388"/>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EVS Float Conformance Non Bit-Exact (FS_EVS_FCNBE)</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xmlns="" val="836973282"/>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enhanced VoLTE performance (</a:t>
                      </a:r>
                      <a:r>
                        <a:rPr lang="en-US" altLang="en-US" sz="1100" b="0" dirty="0" err="1">
                          <a:latin typeface="Arial" panose="020B0604020202020204" pitchFamily="34" charset="0"/>
                          <a:cs typeface="Arial" panose="020B0604020202020204" pitchFamily="34" charset="0"/>
                        </a:rPr>
                        <a:t>FS_eVoLP</a:t>
                      </a:r>
                      <a:r>
                        <a:rPr lang="en-US" altLang="en-US" sz="1100" b="0" dirty="0">
                          <a:latin typeface="Arial" panose="020B0604020202020204" pitchFamily="34" charset="0"/>
                          <a:cs typeface="Arial" panose="020B0604020202020204" pitchFamily="34" charset="0"/>
                        </a:rPr>
                        <a:t>)</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xmlns="" val="1212627429"/>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V2X Media Handling and Interaction (FS_mV2X)</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xmlns="" val="4277635361"/>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err="1">
                          <a:latin typeface="Arial" panose="020B0604020202020204" pitchFamily="34" charset="0"/>
                          <a:cs typeface="Arial" panose="020B0604020202020204" pitchFamily="34" charset="0"/>
                        </a:rPr>
                        <a:t>QoE</a:t>
                      </a:r>
                      <a:r>
                        <a:rPr lang="en-US" altLang="en-US" sz="1100" b="0" dirty="0">
                          <a:latin typeface="Arial" panose="020B0604020202020204" pitchFamily="34" charset="0"/>
                          <a:cs typeface="Arial" panose="020B0604020202020204" pitchFamily="34" charset="0"/>
                        </a:rPr>
                        <a:t> metrics for VR (</a:t>
                      </a:r>
                      <a:r>
                        <a:rPr lang="en-US" altLang="en-US" sz="1100" b="0" dirty="0" err="1">
                          <a:latin typeface="Arial" panose="020B0604020202020204" pitchFamily="34" charset="0"/>
                          <a:cs typeface="Arial" panose="020B0604020202020204" pitchFamily="34" charset="0"/>
                        </a:rPr>
                        <a:t>FS_QoE_VR</a:t>
                      </a:r>
                      <a:r>
                        <a:rPr lang="en-US" altLang="en-US" sz="1100" b="0" dirty="0">
                          <a:latin typeface="Arial" panose="020B0604020202020204" pitchFamily="34" charset="0"/>
                          <a:cs typeface="Arial" panose="020B0604020202020204" pitchFamily="34" charset="0"/>
                        </a:rPr>
                        <a:t>)</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extLst>
                  <a:ext uri="{0D108BD9-81ED-4DB2-BD59-A6C34878D82A}">
                    <a16:rowId xmlns:a16="http://schemas.microsoft.com/office/drawing/2014/main" xmlns="" val="2135775014"/>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Media Handling Aspects of RAN Delay Budget Reporting in MTSI (FS_E2E_DELAY)</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xmlns="" val="632254751"/>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Study on Media Handling Aspects of Conversational Services in 5G Systems (FS_5G_MEDIA_MTSI)</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xmlns="" val="3534676598"/>
                  </a:ext>
                </a:extLst>
              </a:tr>
            </a:tbl>
          </a:graphicData>
        </a:graphic>
      </p:graphicFrame>
      <p:sp>
        <p:nvSpPr>
          <p:cNvPr id="19524" name="TextBox 2">
            <a:extLst>
              <a:ext uri="{FF2B5EF4-FFF2-40B4-BE49-F238E27FC236}">
                <a16:creationId xmlns:a16="http://schemas.microsoft.com/office/drawing/2014/main" xmlns="" id="{8F3E0988-A79F-4ACF-87EF-D3532A05271E}"/>
              </a:ext>
            </a:extLst>
          </p:cNvPr>
          <p:cNvSpPr txBox="1">
            <a:spLocks noChangeArrowheads="1"/>
          </p:cNvSpPr>
          <p:nvPr/>
        </p:nvSpPr>
        <p:spPr bwMode="auto">
          <a:xfrm>
            <a:off x="6564313" y="6140450"/>
            <a:ext cx="324167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b="1">
                <a:latin typeface="Arial" panose="020B0604020202020204" pitchFamily="34" charset="0"/>
              </a:rPr>
              <a:t>X</a:t>
            </a:r>
            <a:r>
              <a:rPr lang="fi-FI" altLang="en-US" sz="800">
                <a:latin typeface="Arial" panose="020B0604020202020204" pitchFamily="34" charset="0"/>
              </a:rPr>
              <a:t> = main responsible SWG</a:t>
            </a:r>
          </a:p>
          <a:p>
            <a:pPr>
              <a:spcBef>
                <a:spcPct val="0"/>
              </a:spcBef>
              <a:buFontTx/>
              <a:buNone/>
            </a:pPr>
            <a:r>
              <a:rPr lang="fi-FI" altLang="en-US" sz="800">
                <a:latin typeface="Arial" panose="020B0604020202020204" pitchFamily="34" charset="0"/>
              </a:rPr>
              <a:t>x = SWG participating into the work/study</a:t>
            </a:r>
            <a:endParaRPr lang="en-US" altLang="en-US" sz="800">
              <a:latin typeface="Arial" panose="020B0604020202020204" pitchFamily="34" charset="0"/>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xmlns=""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xmlns="" id="{E46F9B17-122A-4646-BD20-44B4C83B98F7}"/>
              </a:ext>
            </a:extLst>
          </p:cNvPr>
          <p:cNvSpPr>
            <a:spLocks noGrp="1"/>
          </p:cNvSpPr>
          <p:nvPr>
            <p:ph idx="1"/>
          </p:nvPr>
        </p:nvSpPr>
        <p:spPr>
          <a:xfrm>
            <a:off x="615950" y="1177925"/>
            <a:ext cx="8388350" cy="4440238"/>
          </a:xfrm>
        </p:spPr>
        <p:txBody>
          <a:bodyPr/>
          <a:lstStyle/>
          <a:p>
            <a:pPr>
              <a:lnSpc>
                <a:spcPct val="90000"/>
              </a:lnSpc>
              <a:spcBef>
                <a:spcPts val="2400"/>
              </a:spcBef>
            </a:pPr>
            <a:r>
              <a:rPr lang="en-US" altLang="en-US" sz="2400" dirty="0"/>
              <a:t>CRs to completed items in Rel-15 and earlier</a:t>
            </a:r>
            <a:endParaRPr lang="fi-FI" altLang="en-US" sz="1600" dirty="0"/>
          </a:p>
          <a:p>
            <a:pPr>
              <a:lnSpc>
                <a:spcPct val="90000"/>
              </a:lnSpc>
              <a:spcBef>
                <a:spcPts val="2400"/>
              </a:spcBef>
            </a:pPr>
            <a:r>
              <a:rPr lang="fi-FI" altLang="en-US" sz="2400" dirty="0"/>
              <a:t> Ongoing Work Items</a:t>
            </a:r>
          </a:p>
          <a:p>
            <a:pPr lvl="1">
              <a:lnSpc>
                <a:spcPct val="90000"/>
              </a:lnSpc>
              <a:spcBef>
                <a:spcPts val="300"/>
              </a:spcBef>
            </a:pPr>
            <a:r>
              <a:rPr lang="fi-FI" altLang="en-US" sz="1600" dirty="0"/>
              <a:t>9 Rel-15 WIs</a:t>
            </a:r>
          </a:p>
          <a:p>
            <a:pPr lvl="1">
              <a:lnSpc>
                <a:spcPct val="90000"/>
              </a:lnSpc>
              <a:spcBef>
                <a:spcPts val="300"/>
              </a:spcBef>
            </a:pPr>
            <a:r>
              <a:rPr lang="fi-FI" altLang="en-US" sz="1600" dirty="0"/>
              <a:t>2 Rel-16 WIs</a:t>
            </a:r>
            <a:endParaRPr lang="en-GB" altLang="en-US" sz="1200" dirty="0"/>
          </a:p>
          <a:p>
            <a:pPr>
              <a:lnSpc>
                <a:spcPct val="90000"/>
              </a:lnSpc>
              <a:spcBef>
                <a:spcPts val="1200"/>
              </a:spcBef>
            </a:pPr>
            <a:r>
              <a:rPr lang="fi-FI" altLang="en-US" sz="2400" dirty="0"/>
              <a:t> Ongoing Study Items</a:t>
            </a:r>
          </a:p>
          <a:p>
            <a:pPr lvl="1">
              <a:lnSpc>
                <a:spcPct val="90000"/>
              </a:lnSpc>
              <a:spcBef>
                <a:spcPts val="300"/>
              </a:spcBef>
            </a:pPr>
            <a:r>
              <a:rPr lang="fi-FI" altLang="en-US" sz="1600" dirty="0"/>
              <a:t>4 Rel-15 SIs</a:t>
            </a:r>
          </a:p>
          <a:p>
            <a:pPr lvl="1">
              <a:lnSpc>
                <a:spcPct val="90000"/>
              </a:lnSpc>
              <a:spcBef>
                <a:spcPts val="300"/>
              </a:spcBef>
            </a:pPr>
            <a:r>
              <a:rPr lang="fi-FI" altLang="en-US" sz="1600" dirty="0"/>
              <a:t>4 Rel-16 SIs</a:t>
            </a:r>
          </a:p>
          <a:p>
            <a:pPr>
              <a:lnSpc>
                <a:spcPct val="90000"/>
              </a:lnSpc>
              <a:spcBef>
                <a:spcPts val="1200"/>
              </a:spcBef>
            </a:pPr>
            <a:r>
              <a:rPr lang="fi-FI" altLang="en-US" sz="2400" dirty="0"/>
              <a:t> SA4 documents at SA#80</a:t>
            </a:r>
          </a:p>
          <a:p>
            <a:pPr lvl="1">
              <a:lnSpc>
                <a:spcPct val="90000"/>
              </a:lnSpc>
              <a:spcBef>
                <a:spcPts val="300"/>
              </a:spcBef>
            </a:pPr>
            <a:r>
              <a:rPr lang="fi-FI" altLang="en-US" sz="1600" dirty="0"/>
              <a:t>Total number of CRs: 30</a:t>
            </a:r>
          </a:p>
          <a:p>
            <a:pPr lvl="2">
              <a:lnSpc>
                <a:spcPct val="85000"/>
              </a:lnSpc>
              <a:spcBef>
                <a:spcPct val="0"/>
              </a:spcBef>
            </a:pPr>
            <a:r>
              <a:rPr lang="fi-FI" altLang="en-US" sz="1200" dirty="0"/>
              <a:t>Rel-12: 3</a:t>
            </a:r>
          </a:p>
          <a:p>
            <a:pPr lvl="2">
              <a:lnSpc>
                <a:spcPct val="85000"/>
              </a:lnSpc>
              <a:spcBef>
                <a:spcPct val="0"/>
              </a:spcBef>
            </a:pPr>
            <a:r>
              <a:rPr lang="fi-FI" altLang="en-US" sz="1200" dirty="0"/>
              <a:t>Rel-13: 4</a:t>
            </a:r>
          </a:p>
          <a:p>
            <a:pPr lvl="2">
              <a:lnSpc>
                <a:spcPct val="85000"/>
              </a:lnSpc>
              <a:spcBef>
                <a:spcPct val="0"/>
              </a:spcBef>
            </a:pPr>
            <a:r>
              <a:rPr lang="fi-FI" altLang="en-US" sz="1200" dirty="0"/>
              <a:t>Rel-14: 7</a:t>
            </a:r>
          </a:p>
          <a:p>
            <a:pPr lvl="2">
              <a:lnSpc>
                <a:spcPct val="85000"/>
              </a:lnSpc>
              <a:spcBef>
                <a:spcPct val="0"/>
              </a:spcBef>
            </a:pPr>
            <a:r>
              <a:rPr lang="fi-FI" altLang="en-US" sz="1200" dirty="0"/>
              <a:t>Rel-15: 16</a:t>
            </a:r>
          </a:p>
          <a:p>
            <a:pPr lvl="1">
              <a:lnSpc>
                <a:spcPct val="90000"/>
              </a:lnSpc>
              <a:spcBef>
                <a:spcPts val="300"/>
              </a:spcBef>
            </a:pPr>
            <a:r>
              <a:rPr lang="en-US" altLang="en-US" sz="1600" dirty="0"/>
              <a:t>5 TRs (3 for information and 2 for approval) </a:t>
            </a:r>
          </a:p>
          <a:p>
            <a:pPr lvl="1">
              <a:lnSpc>
                <a:spcPct val="90000"/>
              </a:lnSpc>
              <a:spcBef>
                <a:spcPts val="300"/>
              </a:spcBef>
            </a:pPr>
            <a:r>
              <a:rPr lang="en-US" altLang="en-US" sz="1600" dirty="0"/>
              <a:t>1 TS (for information)</a:t>
            </a:r>
          </a:p>
          <a:p>
            <a:pPr lvl="1">
              <a:lnSpc>
                <a:spcPct val="90000"/>
              </a:lnSpc>
              <a:spcBef>
                <a:spcPts val="300"/>
              </a:spcBef>
            </a:pPr>
            <a:r>
              <a:rPr lang="fi-FI" altLang="en-US" sz="1600" dirty="0"/>
              <a:t>5 Exception sheets</a:t>
            </a:r>
          </a:p>
          <a:p>
            <a:pPr lvl="1">
              <a:lnSpc>
                <a:spcPct val="90000"/>
              </a:lnSpc>
              <a:spcBef>
                <a:spcPts val="300"/>
              </a:spcBef>
            </a:pPr>
            <a:r>
              <a:rPr lang="fi-FI" altLang="en-US" sz="1600" dirty="0"/>
              <a:t>3 new WIDs</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xmlns=""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a:t>
            </a:r>
            <a:r>
              <a:rPr lang="en-US" altLang="en-US" dirty="0"/>
              <a:t>completed items in Rel-15 and earlier</a:t>
            </a:r>
          </a:p>
        </p:txBody>
      </p:sp>
      <p:sp>
        <p:nvSpPr>
          <p:cNvPr id="3" name="Content Placeholder 2">
            <a:extLst>
              <a:ext uri="{FF2B5EF4-FFF2-40B4-BE49-F238E27FC236}">
                <a16:creationId xmlns:a16="http://schemas.microsoft.com/office/drawing/2014/main" xmlns="" id="{F1C2ED87-BF89-48C6-A470-2D4615A16A1F}"/>
              </a:ext>
            </a:extLst>
          </p:cNvPr>
          <p:cNvSpPr>
            <a:spLocks noGrp="1"/>
          </p:cNvSpPr>
          <p:nvPr>
            <p:ph idx="1"/>
          </p:nvPr>
        </p:nvSpPr>
        <p:spPr>
          <a:xfrm>
            <a:off x="485775" y="1195388"/>
            <a:ext cx="7962900" cy="4760912"/>
          </a:xfrm>
        </p:spPr>
        <p:txBody>
          <a:bodyPr/>
          <a:lstStyle/>
          <a:p>
            <a:pPr>
              <a:lnSpc>
                <a:spcPct val="90000"/>
              </a:lnSpc>
              <a:spcBef>
                <a:spcPts val="1200"/>
              </a:spcBef>
              <a:defRPr/>
            </a:pPr>
            <a:r>
              <a:rPr lang="en-US" altLang="en-US" sz="2400" dirty="0"/>
              <a:t>CRs </a:t>
            </a:r>
          </a:p>
          <a:p>
            <a:pPr lvl="2">
              <a:lnSpc>
                <a:spcPct val="85000"/>
              </a:lnSpc>
              <a:spcBef>
                <a:spcPct val="0"/>
              </a:spcBef>
              <a:defRPr/>
            </a:pPr>
            <a:r>
              <a:rPr lang="en-US" altLang="en-US" sz="1600" dirty="0"/>
              <a:t>Rel-12: 3 CRs (Cat F)</a:t>
            </a:r>
          </a:p>
          <a:p>
            <a:pPr lvl="2">
              <a:lnSpc>
                <a:spcPct val="85000"/>
              </a:lnSpc>
              <a:spcBef>
                <a:spcPct val="0"/>
              </a:spcBef>
              <a:defRPr/>
            </a:pPr>
            <a:r>
              <a:rPr lang="en-US" altLang="en-US" sz="1600" dirty="0"/>
              <a:t>Rel-13: 4 CRs (Cat F and Cat A)</a:t>
            </a:r>
          </a:p>
          <a:p>
            <a:pPr lvl="2">
              <a:lnSpc>
                <a:spcPct val="85000"/>
              </a:lnSpc>
              <a:spcBef>
                <a:spcPct val="0"/>
              </a:spcBef>
              <a:defRPr/>
            </a:pPr>
            <a:r>
              <a:rPr lang="en-US" altLang="en-US" sz="1600" dirty="0"/>
              <a:t>Rel-14: 7 CRs (Cat F and Cat A)</a:t>
            </a:r>
          </a:p>
          <a:p>
            <a:pPr lvl="2">
              <a:lnSpc>
                <a:spcPct val="85000"/>
              </a:lnSpc>
              <a:spcBef>
                <a:spcPct val="0"/>
              </a:spcBef>
              <a:defRPr/>
            </a:pPr>
            <a:r>
              <a:rPr lang="en-US" altLang="en-US" sz="1600" dirty="0"/>
              <a:t>Rel-15: 6 (Cat F and Cat A)</a:t>
            </a:r>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graphicFrame>
        <p:nvGraphicFramePr>
          <p:cNvPr id="6" name="Table 5">
            <a:extLst>
              <a:ext uri="{FF2B5EF4-FFF2-40B4-BE49-F238E27FC236}">
                <a16:creationId xmlns:a16="http://schemas.microsoft.com/office/drawing/2014/main" xmlns="" id="{F65A7BE1-3196-42FB-8F28-2BEAED36BDB1}"/>
              </a:ext>
            </a:extLst>
          </p:cNvPr>
          <p:cNvGraphicFramePr>
            <a:graphicFrameLocks noGrp="1"/>
          </p:cNvGraphicFramePr>
          <p:nvPr>
            <p:extLst>
              <p:ext uri="{D42A27DB-BD31-4B8C-83A1-F6EECF244321}">
                <p14:modId xmlns:p14="http://schemas.microsoft.com/office/powerpoint/2010/main" xmlns="" val="2938031577"/>
              </p:ext>
            </p:extLst>
          </p:nvPr>
        </p:nvGraphicFramePr>
        <p:xfrm>
          <a:off x="790575" y="2626390"/>
          <a:ext cx="7353300" cy="2873632"/>
        </p:xfrm>
        <a:graphic>
          <a:graphicData uri="http://schemas.openxmlformats.org/drawingml/2006/table">
            <a:tbl>
              <a:tblPr/>
              <a:tblGrid>
                <a:gridCol w="627557">
                  <a:extLst>
                    <a:ext uri="{9D8B030D-6E8A-4147-A177-3AD203B41FA5}">
                      <a16:colId xmlns:a16="http://schemas.microsoft.com/office/drawing/2014/main" xmlns="" val="20000"/>
                    </a:ext>
                  </a:extLst>
                </a:gridCol>
                <a:gridCol w="4594512">
                  <a:extLst>
                    <a:ext uri="{9D8B030D-6E8A-4147-A177-3AD203B41FA5}">
                      <a16:colId xmlns:a16="http://schemas.microsoft.com/office/drawing/2014/main" xmlns="" val="20001"/>
                    </a:ext>
                  </a:extLst>
                </a:gridCol>
                <a:gridCol w="545713">
                  <a:extLst>
                    <a:ext uri="{9D8B030D-6E8A-4147-A177-3AD203B41FA5}">
                      <a16:colId xmlns:a16="http://schemas.microsoft.com/office/drawing/2014/main" xmlns="" val="20002"/>
                    </a:ext>
                  </a:extLst>
                </a:gridCol>
                <a:gridCol w="530964">
                  <a:extLst>
                    <a:ext uri="{9D8B030D-6E8A-4147-A177-3AD203B41FA5}">
                      <a16:colId xmlns:a16="http://schemas.microsoft.com/office/drawing/2014/main" xmlns="" val="20003"/>
                    </a:ext>
                  </a:extLst>
                </a:gridCol>
                <a:gridCol w="553088">
                  <a:extLst>
                    <a:ext uri="{9D8B030D-6E8A-4147-A177-3AD203B41FA5}">
                      <a16:colId xmlns:a16="http://schemas.microsoft.com/office/drawing/2014/main" xmlns="" val="20004"/>
                    </a:ext>
                  </a:extLst>
                </a:gridCol>
                <a:gridCol w="501466">
                  <a:extLst>
                    <a:ext uri="{9D8B030D-6E8A-4147-A177-3AD203B41FA5}">
                      <a16:colId xmlns:a16="http://schemas.microsoft.com/office/drawing/2014/main" xmlns="" val="20005"/>
                    </a:ext>
                  </a:extLst>
                </a:gridCol>
              </a:tblGrid>
              <a:tr h="315912">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Tdoc</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Title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Source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Type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For</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Agenda item #</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xmlns="" val="10000"/>
                  </a:ext>
                </a:extLst>
              </a:tr>
              <a:tr h="315912">
                <a:tc>
                  <a:txBody>
                    <a:bodyPr/>
                    <a:lstStyle/>
                    <a:p>
                      <a:pPr algn="l" fontAlgn="t"/>
                      <a:r>
                        <a:rPr lang="fr-FR" sz="800" b="1" i="0" u="sng" strike="noStrike" dirty="0">
                          <a:solidFill>
                            <a:srgbClr val="0000FF"/>
                          </a:solidFill>
                          <a:effectLst/>
                          <a:latin typeface="Arial" panose="020B0604020202020204" pitchFamily="34" charset="0"/>
                          <a:hlinkClick r:id="rId2"/>
                        </a:rPr>
                        <a:t>SP-180261</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26.442, TS 26.443 and TS 26.444 (Release 12 to Release 14) (</a:t>
                      </a:r>
                      <a:r>
                        <a:rPr lang="en-US" sz="800" b="0" i="0" u="none" strike="noStrike" dirty="0" err="1">
                          <a:solidFill>
                            <a:srgbClr val="000000"/>
                          </a:solidFill>
                          <a:effectLst/>
                          <a:latin typeface="Arial" panose="020B0604020202020204" pitchFamily="34" charset="0"/>
                        </a:rPr>
                        <a:t>EVS_Codec</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12</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xmlns="" val="1146532784"/>
                  </a:ext>
                </a:extLst>
              </a:tr>
              <a:tr h="315912">
                <a:tc>
                  <a:txBody>
                    <a:bodyPr/>
                    <a:lstStyle/>
                    <a:p>
                      <a:pPr algn="l" fontAlgn="t"/>
                      <a:r>
                        <a:rPr lang="fr-FR" sz="800" b="1" i="0" u="sng" strike="noStrike">
                          <a:solidFill>
                            <a:srgbClr val="0000FF"/>
                          </a:solidFill>
                          <a:effectLst/>
                          <a:latin typeface="Arial" panose="020B0604020202020204" pitchFamily="34" charset="0"/>
                          <a:hlinkClick r:id="rId3"/>
                        </a:rPr>
                        <a:t>SP-180262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26.114 on Clarification of Bandwidth Calculations in the UE (Release 13 to Release 15) (QOSE2EMTSI)</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13</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xmlns="" val="2545304644"/>
                  </a:ext>
                </a:extLst>
              </a:tr>
              <a:tr h="315912">
                <a:tc>
                  <a:txBody>
                    <a:bodyPr/>
                    <a:lstStyle/>
                    <a:p>
                      <a:pPr algn="l" fontAlgn="t"/>
                      <a:r>
                        <a:rPr lang="fr-FR" sz="800" b="1" i="0" u="sng" strike="noStrike">
                          <a:solidFill>
                            <a:srgbClr val="0000FF"/>
                          </a:solidFill>
                          <a:effectLst/>
                          <a:latin typeface="Arial" panose="020B0604020202020204" pitchFamily="34" charset="0"/>
                          <a:hlinkClick r:id="rId4"/>
                        </a:rPr>
                        <a:t>SP-180263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26.346 on Proposed Changes to </a:t>
                      </a:r>
                      <a:r>
                        <a:rPr lang="en-US" sz="800" b="0" i="0" u="none" strike="noStrike" dirty="0" err="1">
                          <a:solidFill>
                            <a:srgbClr val="000000"/>
                          </a:solidFill>
                          <a:effectLst/>
                          <a:latin typeface="Arial" panose="020B0604020202020204" pitchFamily="34" charset="0"/>
                        </a:rPr>
                        <a:t>xMB</a:t>
                      </a:r>
                      <a:r>
                        <a:rPr lang="en-US" sz="800" b="0" i="0" u="none" strike="noStrike" dirty="0">
                          <a:solidFill>
                            <a:srgbClr val="000000"/>
                          </a:solidFill>
                          <a:effectLst/>
                          <a:latin typeface="Arial" panose="020B0604020202020204" pitchFamily="34" charset="0"/>
                        </a:rPr>
                        <a:t>-related Text (Release 14 &amp; Release 15) (</a:t>
                      </a:r>
                      <a:r>
                        <a:rPr lang="en-US" sz="800" b="0" i="0" u="none" strike="noStrike" dirty="0" err="1">
                          <a:solidFill>
                            <a:srgbClr val="000000"/>
                          </a:solidFill>
                          <a:effectLst/>
                          <a:latin typeface="Arial" panose="020B0604020202020204" pitchFamily="34" charset="0"/>
                        </a:rPr>
                        <a:t>AE_enTV</a:t>
                      </a:r>
                      <a:r>
                        <a:rPr lang="en-US" sz="800" b="0" i="0" u="none" strike="noStrike" dirty="0">
                          <a:solidFill>
                            <a:srgbClr val="000000"/>
                          </a:solidFill>
                          <a:effectLst/>
                          <a:latin typeface="Arial" panose="020B0604020202020204" pitchFamily="34" charset="0"/>
                        </a:rPr>
                        <a:t>-MI_MTV)</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xmlns="" val="3215562611"/>
                  </a:ext>
                </a:extLst>
              </a:tr>
              <a:tr h="315912">
                <a:tc>
                  <a:txBody>
                    <a:bodyPr/>
                    <a:lstStyle/>
                    <a:p>
                      <a:pPr algn="l" fontAlgn="t"/>
                      <a:r>
                        <a:rPr lang="fr-FR" sz="800" b="1" i="0" u="sng" strike="noStrike">
                          <a:solidFill>
                            <a:srgbClr val="0000FF"/>
                          </a:solidFill>
                          <a:effectLst/>
                          <a:latin typeface="Arial" panose="020B0604020202020204" pitchFamily="34" charset="0"/>
                          <a:hlinkClick r:id="rId5"/>
                        </a:rPr>
                        <a:t>SP-180264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26.247 on Correction for </a:t>
                      </a:r>
                      <a:r>
                        <a:rPr lang="en-US" sz="800" b="0" i="0" u="none" strike="noStrike" dirty="0" err="1">
                          <a:solidFill>
                            <a:srgbClr val="000000"/>
                          </a:solidFill>
                          <a:effectLst/>
                          <a:latin typeface="Arial" panose="020B0604020202020204" pitchFamily="34" charset="0"/>
                        </a:rPr>
                        <a:t>QoE</a:t>
                      </a:r>
                      <a:r>
                        <a:rPr lang="en-US" sz="800" b="0" i="0" u="none" strike="noStrike" dirty="0">
                          <a:solidFill>
                            <a:srgbClr val="000000"/>
                          </a:solidFill>
                          <a:effectLst/>
                          <a:latin typeface="Arial" panose="020B0604020202020204" pitchFamily="34" charset="0"/>
                        </a:rPr>
                        <a:t> </a:t>
                      </a:r>
                      <a:r>
                        <a:rPr lang="en-US" sz="800" b="0" i="0" u="none" strike="noStrike" dirty="0" err="1">
                          <a:solidFill>
                            <a:srgbClr val="000000"/>
                          </a:solidFill>
                          <a:effectLst/>
                          <a:latin typeface="Arial" panose="020B0604020202020204" pitchFamily="34" charset="0"/>
                        </a:rPr>
                        <a:t>StreamingSource</a:t>
                      </a:r>
                      <a:r>
                        <a:rPr lang="en-US" sz="800" b="0" i="0" u="none" strike="noStrike" dirty="0">
                          <a:solidFill>
                            <a:srgbClr val="000000"/>
                          </a:solidFill>
                          <a:effectLst/>
                          <a:latin typeface="Arial" panose="020B0604020202020204" pitchFamily="34" charset="0"/>
                        </a:rPr>
                        <a:t> filtering (Release 14 &amp; Release 15) (</a:t>
                      </a:r>
                      <a:r>
                        <a:rPr lang="en-US" sz="800" b="0" i="0" u="none" strike="noStrike" dirty="0" err="1">
                          <a:solidFill>
                            <a:srgbClr val="000000"/>
                          </a:solidFill>
                          <a:effectLst/>
                          <a:latin typeface="Arial" panose="020B0604020202020204" pitchFamily="34" charset="0"/>
                        </a:rPr>
                        <a:t>IQoE</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TSG 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xmlns="" val="2371905255"/>
                  </a:ext>
                </a:extLst>
              </a:tr>
              <a:tr h="315912">
                <a:tc>
                  <a:txBody>
                    <a:bodyPr/>
                    <a:lstStyle/>
                    <a:p>
                      <a:pPr algn="l" fontAlgn="t"/>
                      <a:r>
                        <a:rPr lang="fr-FR" sz="800" b="1" i="0" u="sng" strike="noStrike">
                          <a:solidFill>
                            <a:srgbClr val="0000FF"/>
                          </a:solidFill>
                          <a:effectLst/>
                          <a:latin typeface="Arial" panose="020B0604020202020204" pitchFamily="34" charset="0"/>
                          <a:hlinkClick r:id="rId6"/>
                        </a:rPr>
                        <a:t>SP-180265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26.132 on Correction of unclear wording in delay test specification (Release 14) (TEI14)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TSG 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dirty="0">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xmlns="" val="2280716895"/>
                  </a:ext>
                </a:extLst>
              </a:tr>
              <a:tr h="315912">
                <a:tc>
                  <a:txBody>
                    <a:bodyPr/>
                    <a:lstStyle/>
                    <a:p>
                      <a:pPr algn="l" fontAlgn="t"/>
                      <a:r>
                        <a:rPr lang="fr-FR" sz="800" b="1" i="0" u="sng" strike="noStrike">
                          <a:solidFill>
                            <a:srgbClr val="0000FF"/>
                          </a:solidFill>
                          <a:effectLst/>
                          <a:latin typeface="Arial" panose="020B0604020202020204" pitchFamily="34" charset="0"/>
                          <a:hlinkClick r:id="rId7"/>
                        </a:rPr>
                        <a:t>SP-180266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26.247 on DASH-IF Alignment of SAND (Release 15) (SAND)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dirty="0">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15D.1</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xmlns="" val="1508919802"/>
                  </a:ext>
                </a:extLst>
              </a:tr>
              <a:tr h="315912">
                <a:tc>
                  <a:txBody>
                    <a:bodyPr/>
                    <a:lstStyle/>
                    <a:p>
                      <a:pPr algn="l" fontAlgn="t"/>
                      <a:r>
                        <a:rPr lang="fr-FR" sz="800" b="1" i="0" u="sng" strike="noStrike" dirty="0">
                          <a:solidFill>
                            <a:srgbClr val="0000FF"/>
                          </a:solidFill>
                          <a:effectLst/>
                          <a:latin typeface="Arial" panose="020B0604020202020204" pitchFamily="34" charset="0"/>
                          <a:hlinkClick r:id="rId8"/>
                        </a:rPr>
                        <a:t>SP-180268</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26.114 on Clarification on usage of geographical filtering for </a:t>
                      </a:r>
                      <a:r>
                        <a:rPr lang="en-US" sz="800" b="0" i="0" u="none" strike="noStrike" dirty="0" err="1">
                          <a:solidFill>
                            <a:srgbClr val="000000"/>
                          </a:solidFill>
                          <a:effectLst/>
                          <a:latin typeface="Arial" panose="020B0604020202020204" pitchFamily="34" charset="0"/>
                        </a:rPr>
                        <a:t>QoE</a:t>
                      </a:r>
                      <a:r>
                        <a:rPr lang="en-US" sz="800" b="0" i="0" u="none" strike="noStrike" dirty="0">
                          <a:solidFill>
                            <a:srgbClr val="000000"/>
                          </a:solidFill>
                          <a:effectLst/>
                          <a:latin typeface="Arial" panose="020B0604020202020204" pitchFamily="34" charset="0"/>
                        </a:rPr>
                        <a:t> reporting (Release 15) (</a:t>
                      </a:r>
                      <a:r>
                        <a:rPr lang="en-US" sz="800" b="0" i="0" u="none" strike="noStrike" dirty="0" err="1">
                          <a:solidFill>
                            <a:srgbClr val="000000"/>
                          </a:solidFill>
                          <a:effectLst/>
                          <a:latin typeface="Arial" panose="020B0604020202020204" pitchFamily="34" charset="0"/>
                        </a:rPr>
                        <a:t>EQoE_MTSI</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TSG 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dirty="0">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15D.3</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xmlns="" val="1075533233"/>
                  </a:ext>
                </a:extLst>
              </a:tr>
              <a:tr h="315912">
                <a:tc>
                  <a:txBody>
                    <a:bodyPr/>
                    <a:lstStyle/>
                    <a:p>
                      <a:pPr algn="l" fontAlgn="t"/>
                      <a:r>
                        <a:rPr lang="fr-FR" sz="800" b="1" i="0" u="sng" strike="noStrike" dirty="0">
                          <a:solidFill>
                            <a:srgbClr val="0000FF"/>
                          </a:solidFill>
                          <a:effectLst/>
                          <a:latin typeface="Arial" panose="020B0604020202020204" pitchFamily="34" charset="0"/>
                          <a:hlinkClick r:id="rId9"/>
                        </a:rPr>
                        <a:t>SP-180280</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26.223 on Reference Correction (Release 15) (TEI15, IMS_TELEP_EXT)</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TSG 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dirty="0">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15G.1</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xmlns="" val="1930021622"/>
                  </a:ext>
                </a:extLst>
              </a:tr>
            </a:tbl>
          </a:graphicData>
        </a:graphic>
      </p:graphicFrame>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xmlns="" id="{29BBB8F7-D22A-407D-9F82-D8B1A497D0A8}"/>
              </a:ext>
            </a:extLst>
          </p:cNvPr>
          <p:cNvSpPr>
            <a:spLocks noGrp="1"/>
          </p:cNvSpPr>
          <p:nvPr>
            <p:ph type="title"/>
          </p:nvPr>
        </p:nvSpPr>
        <p:spPr/>
        <p:txBody>
          <a:bodyPr/>
          <a:lstStyle/>
          <a:p>
            <a:r>
              <a:rPr lang="en-GB" altLang="en-US"/>
              <a:t>Work progress: Rel-15 Work Items</a:t>
            </a:r>
            <a:endParaRPr lang="en-US" altLang="en-US"/>
          </a:p>
        </p:txBody>
      </p:sp>
      <p:sp>
        <p:nvSpPr>
          <p:cNvPr id="3" name="Content Placeholder 2">
            <a:extLst>
              <a:ext uri="{FF2B5EF4-FFF2-40B4-BE49-F238E27FC236}">
                <a16:creationId xmlns:a16="http://schemas.microsoft.com/office/drawing/2014/main" xmlns="" id="{99BF40F0-62C5-4053-942C-3F65986451B1}"/>
              </a:ext>
            </a:extLst>
          </p:cNvPr>
          <p:cNvSpPr>
            <a:spLocks noGrp="1"/>
          </p:cNvSpPr>
          <p:nvPr>
            <p:ph idx="1"/>
          </p:nvPr>
        </p:nvSpPr>
        <p:spPr>
          <a:xfrm>
            <a:off x="485775" y="1676400"/>
            <a:ext cx="8388350" cy="4608513"/>
          </a:xfrm>
          <a:extLst/>
        </p:spPr>
        <p:txBody>
          <a:bodyPr/>
          <a:lstStyle/>
          <a:p>
            <a:pPr marL="400050" eaLnBrk="1" hangingPunct="1">
              <a:lnSpc>
                <a:spcPct val="90000"/>
              </a:lnSpc>
              <a:buFont typeface="Calibri" panose="020F0502020204030204" pitchFamily="34" charset="0"/>
              <a:buAutoNum type="arabicParenR"/>
              <a:defRPr/>
            </a:pPr>
            <a:r>
              <a:rPr lang="en-GB" altLang="en-US" sz="2000" dirty="0"/>
              <a:t>Framework for Live Uplink Streaming (FLUS) </a:t>
            </a:r>
            <a:r>
              <a:rPr lang="en-US" altLang="en-US" sz="2000" dirty="0">
                <a:solidFill>
                  <a:srgbClr val="00B050"/>
                </a:solidFill>
              </a:rPr>
              <a:t>– completed !</a:t>
            </a:r>
            <a:endParaRPr lang="en-GB" altLang="en-US" sz="2000" dirty="0"/>
          </a:p>
          <a:p>
            <a:pPr marL="400050" eaLnBrk="1" hangingPunct="1">
              <a:lnSpc>
                <a:spcPct val="90000"/>
              </a:lnSpc>
              <a:buFont typeface="Calibri" panose="020F0502020204030204" pitchFamily="34" charset="0"/>
              <a:buAutoNum type="arabicParenR"/>
              <a:defRPr/>
            </a:pPr>
            <a:r>
              <a:rPr lang="en-GB" altLang="en-US" sz="2000" dirty="0"/>
              <a:t>SAND for MBMS (SAND4M) </a:t>
            </a:r>
            <a:r>
              <a:rPr lang="en-US" altLang="en-US" sz="2000" dirty="0">
                <a:solidFill>
                  <a:srgbClr val="00B050"/>
                </a:solidFill>
              </a:rPr>
              <a:t>– completed !</a:t>
            </a:r>
            <a:endParaRPr lang="en-GB" altLang="en-US" sz="2000" dirty="0"/>
          </a:p>
          <a:p>
            <a:pPr marL="400050" eaLnBrk="1" hangingPunct="1">
              <a:lnSpc>
                <a:spcPct val="90000"/>
              </a:lnSpc>
              <a:buFont typeface="Calibri" panose="020F0502020204030204" pitchFamily="34" charset="0"/>
              <a:buAutoNum type="arabicParenR"/>
              <a:defRPr/>
            </a:pPr>
            <a:r>
              <a:rPr lang="en-GB" altLang="en-US" sz="2000" dirty="0"/>
              <a:t>Service Interactivity (</a:t>
            </a:r>
            <a:r>
              <a:rPr lang="en-GB" altLang="en-US" sz="2000" dirty="0" err="1"/>
              <a:t>SerInter</a:t>
            </a:r>
            <a:r>
              <a:rPr lang="en-GB" altLang="en-US" sz="2000" dirty="0"/>
              <a:t>) </a:t>
            </a:r>
            <a:r>
              <a:rPr lang="en-GB" altLang="en-US" sz="2000" dirty="0">
                <a:solidFill>
                  <a:srgbClr val="0000FF"/>
                </a:solidFill>
              </a:rPr>
              <a:t>-&gt; Rel-16</a:t>
            </a:r>
          </a:p>
          <a:p>
            <a:pPr marL="400050" eaLnBrk="1" hangingPunct="1">
              <a:lnSpc>
                <a:spcPct val="90000"/>
              </a:lnSpc>
              <a:buFont typeface="Calibri" panose="020F0502020204030204" pitchFamily="34" charset="0"/>
              <a:buAutoNum type="arabicParenR"/>
              <a:defRPr/>
            </a:pPr>
            <a:r>
              <a:rPr lang="en-GB" altLang="en-US" sz="2000" dirty="0"/>
              <a:t>Test Methodologies for the Evaluation of Perceived Listening Quality in Immersive Audio Systems (</a:t>
            </a:r>
            <a:r>
              <a:rPr lang="en-GB" altLang="en-US" sz="2000" dirty="0" err="1"/>
              <a:t>LiQuImAS</a:t>
            </a:r>
            <a:r>
              <a:rPr lang="en-GB" altLang="en-US" sz="2000" dirty="0"/>
              <a:t>) </a:t>
            </a:r>
            <a:r>
              <a:rPr lang="en-GB" altLang="en-US" sz="2000" dirty="0">
                <a:solidFill>
                  <a:srgbClr val="0000FF"/>
                </a:solidFill>
              </a:rPr>
              <a:t>-&gt; Exception</a:t>
            </a:r>
          </a:p>
          <a:p>
            <a:pPr marL="400050" eaLnBrk="1" hangingPunct="1">
              <a:lnSpc>
                <a:spcPct val="90000"/>
              </a:lnSpc>
              <a:buFont typeface="Calibri" panose="020F0502020204030204" pitchFamily="34" charset="0"/>
              <a:buAutoNum type="arabicParenR"/>
              <a:defRPr/>
            </a:pPr>
            <a:r>
              <a:rPr lang="en-GB" altLang="en-US" sz="2000" dirty="0"/>
              <a:t>Virtual Reality Profiles for Streaming Media (</a:t>
            </a:r>
            <a:r>
              <a:rPr lang="en-GB" altLang="en-US" sz="2000" dirty="0" err="1"/>
              <a:t>VRStream</a:t>
            </a:r>
            <a:r>
              <a:rPr lang="en-GB" altLang="en-US" sz="2000" dirty="0"/>
              <a:t>) </a:t>
            </a:r>
            <a:r>
              <a:rPr lang="en-GB" altLang="en-US" sz="2000" dirty="0">
                <a:solidFill>
                  <a:srgbClr val="0000FF"/>
                </a:solidFill>
              </a:rPr>
              <a:t>-&gt; Exception</a:t>
            </a:r>
          </a:p>
          <a:p>
            <a:pPr marL="400050" eaLnBrk="1" hangingPunct="1">
              <a:lnSpc>
                <a:spcPct val="90000"/>
              </a:lnSpc>
              <a:buFont typeface="Calibri" panose="020F0502020204030204" pitchFamily="34" charset="0"/>
              <a:buAutoNum type="arabicParenR"/>
              <a:defRPr/>
            </a:pPr>
            <a:r>
              <a:rPr lang="en-GB" altLang="en-US" sz="2000" dirty="0"/>
              <a:t>Receive acoustic output test in the presence of background noise (RAOT) </a:t>
            </a:r>
            <a:r>
              <a:rPr lang="en-US" altLang="en-US" sz="2000" dirty="0">
                <a:solidFill>
                  <a:srgbClr val="00B050"/>
                </a:solidFill>
              </a:rPr>
              <a:t>– completed !</a:t>
            </a:r>
            <a:endParaRPr lang="en-GB" altLang="en-US" sz="2000" dirty="0"/>
          </a:p>
          <a:p>
            <a:pPr marL="400050" eaLnBrk="1" hangingPunct="1">
              <a:lnSpc>
                <a:spcPct val="90000"/>
              </a:lnSpc>
              <a:buFont typeface="Calibri" panose="020F0502020204030204" pitchFamily="34" charset="0"/>
              <a:buAutoNum type="arabicParenR"/>
              <a:defRPr/>
            </a:pPr>
            <a:r>
              <a:rPr lang="en-GB" altLang="en-US" sz="2000" dirty="0"/>
              <a:t>Speech quality in the presence of ambient noise for super-wideband and fullband modes (SPAN) </a:t>
            </a:r>
            <a:r>
              <a:rPr lang="en-GB" altLang="en-US" sz="2000" dirty="0">
                <a:solidFill>
                  <a:srgbClr val="0000FF"/>
                </a:solidFill>
              </a:rPr>
              <a:t>-&gt; Exception</a:t>
            </a:r>
          </a:p>
          <a:p>
            <a:pPr marL="400050" eaLnBrk="1" hangingPunct="1">
              <a:lnSpc>
                <a:spcPct val="90000"/>
              </a:lnSpc>
              <a:buFont typeface="Calibri" panose="020F0502020204030204" pitchFamily="34" charset="0"/>
              <a:buAutoNum type="arabicParenR"/>
              <a:defRPr/>
            </a:pPr>
            <a:r>
              <a:rPr lang="en-US" altLang="en-US" sz="2000" dirty="0"/>
              <a:t>FEC and ROHC Activation for GCSE over MBMS (FRASE) </a:t>
            </a:r>
            <a:r>
              <a:rPr lang="en-GB" altLang="en-US" sz="2000" dirty="0">
                <a:solidFill>
                  <a:srgbClr val="0000FF"/>
                </a:solidFill>
              </a:rPr>
              <a:t>-&gt; Exception</a:t>
            </a:r>
          </a:p>
          <a:p>
            <a:pPr marL="400050" eaLnBrk="1" hangingPunct="1">
              <a:lnSpc>
                <a:spcPct val="90000"/>
              </a:lnSpc>
              <a:buFont typeface="Calibri" panose="020F0502020204030204" pitchFamily="34" charset="0"/>
              <a:buAutoNum type="arabicParenR"/>
              <a:defRPr/>
            </a:pPr>
            <a:r>
              <a:rPr lang="en-US" altLang="en-US" sz="2000" dirty="0"/>
              <a:t>Media Handling Aspects of 5G Conversational Services (5G_MTSI_Codecs) </a:t>
            </a:r>
            <a:r>
              <a:rPr lang="en-GB" altLang="en-US" sz="2000" dirty="0">
                <a:solidFill>
                  <a:srgbClr val="0000FF"/>
                </a:solidFill>
              </a:rPr>
              <a:t>-&gt; Exception</a:t>
            </a:r>
            <a:endParaRPr lang="en-US" altLang="en-US" sz="2000" dirty="0"/>
          </a:p>
          <a:p>
            <a:pPr marL="400050" eaLnBrk="1" hangingPunct="1">
              <a:lnSpc>
                <a:spcPct val="90000"/>
              </a:lnSpc>
              <a:buFont typeface="Calibri" panose="020F0502020204030204" pitchFamily="34" charset="0"/>
              <a:buAutoNum type="arabicParenR"/>
              <a:defRPr/>
            </a:pPr>
            <a:endParaRPr lang="en-US" altLang="en-US" sz="2000" dirty="0"/>
          </a:p>
          <a:p>
            <a:pPr marL="400050" eaLnBrk="1" hangingPunct="1">
              <a:lnSpc>
                <a:spcPct val="90000"/>
              </a:lnSpc>
              <a:buFont typeface="Calibri" panose="020F0502020204030204" pitchFamily="34" charset="0"/>
              <a:buAutoNum type="arabicParenR"/>
              <a:defRPr/>
            </a:pPr>
            <a:endParaRPr lang="en-GB" altLang="en-US" sz="2000" dirty="0"/>
          </a:p>
          <a:p>
            <a:pPr marL="400050" eaLnBrk="1" hangingPunct="1">
              <a:lnSpc>
                <a:spcPct val="90000"/>
              </a:lnSpc>
              <a:buFont typeface="Calibri" panose="020F0502020204030204" pitchFamily="34" charset="0"/>
              <a:buAutoNum type="arabicParenR"/>
              <a:defRPr/>
            </a:pPr>
            <a:endParaRPr lang="en-GB" altLang="en-US" sz="2000" dirty="0"/>
          </a:p>
          <a:p>
            <a:pPr marL="400050" eaLnBrk="1" hangingPunct="1">
              <a:lnSpc>
                <a:spcPct val="90000"/>
              </a:lnSpc>
              <a:buFont typeface="Calibri" panose="020F0502020204030204" pitchFamily="34" charset="0"/>
              <a:buAutoNum type="arabicParenR"/>
              <a:defRPr/>
            </a:pPr>
            <a:endParaRPr lang="en-GB" altLang="en-US" sz="2000" dirty="0"/>
          </a:p>
          <a:p>
            <a:pPr marL="457200" indent="-457200" eaLnBrk="1" fontAlgn="auto" hangingPunct="1">
              <a:lnSpc>
                <a:spcPct val="90000"/>
              </a:lnSpc>
              <a:spcBef>
                <a:spcPts val="1200"/>
              </a:spcBef>
              <a:buFont typeface="+mj-lt"/>
              <a:buAutoNum type="arabicParenR"/>
              <a:defRPr/>
            </a:pPr>
            <a:endParaRPr lang="en-GB" sz="2400" dirty="0"/>
          </a:p>
          <a:p>
            <a:pPr eaLnBrk="1" fontAlgn="auto" hangingPunct="1">
              <a:lnSpc>
                <a:spcPct val="85000"/>
              </a:lnSpc>
              <a:spcBef>
                <a:spcPts val="600"/>
              </a:spcBef>
              <a:defRPr/>
            </a:pPr>
            <a:endParaRPr lang="fi-FI" sz="2400" dirty="0"/>
          </a:p>
          <a:p>
            <a:pPr marL="0" indent="0">
              <a:buFontTx/>
              <a:buNone/>
              <a:defRPr/>
            </a:pPr>
            <a:endParaRPr lang="en-US" sz="2400" dirty="0"/>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xmlns="" id="{7B116C39-8078-4FC4-81C1-D2D83B7C3408}"/>
              </a:ext>
            </a:extLst>
          </p:cNvPr>
          <p:cNvSpPr>
            <a:spLocks noGrp="1"/>
          </p:cNvSpPr>
          <p:nvPr>
            <p:ph type="title"/>
          </p:nvPr>
        </p:nvSpPr>
        <p:spPr>
          <a:xfrm>
            <a:off x="488950" y="193675"/>
            <a:ext cx="6827838" cy="1143000"/>
          </a:xfrm>
        </p:spPr>
        <p:txBody>
          <a:bodyPr/>
          <a:lstStyle/>
          <a:p>
            <a:pPr>
              <a:lnSpc>
                <a:spcPct val="90000"/>
              </a:lnSpc>
            </a:pPr>
            <a:r>
              <a:rPr lang="en-GB" altLang="en-US" sz="2800" dirty="0"/>
              <a:t>Framework for Live Uplink Streaming </a:t>
            </a:r>
            <a:r>
              <a:rPr lang="en-US" altLang="en-US" sz="2800" dirty="0"/>
              <a:t>(FLUS) </a:t>
            </a:r>
            <a:r>
              <a:rPr lang="en-US" altLang="en-US" sz="2800" dirty="0">
                <a:solidFill>
                  <a:srgbClr val="00B050"/>
                </a:solidFill>
              </a:rPr>
              <a:t>– completed !</a:t>
            </a:r>
          </a:p>
        </p:txBody>
      </p:sp>
      <p:sp>
        <p:nvSpPr>
          <p:cNvPr id="24579" name="Content Placeholder 2">
            <a:extLst>
              <a:ext uri="{FF2B5EF4-FFF2-40B4-BE49-F238E27FC236}">
                <a16:creationId xmlns:a16="http://schemas.microsoft.com/office/drawing/2014/main" xmlns="" id="{B8C118C3-8173-40C0-BCA8-231F07DC94CA}"/>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main objective of the work item is to define a framework for uplink live streaming media </a:t>
            </a:r>
          </a:p>
          <a:p>
            <a:pPr>
              <a:lnSpc>
                <a:spcPct val="90000"/>
              </a:lnSpc>
              <a:spcBef>
                <a:spcPts val="1200"/>
              </a:spcBef>
            </a:pPr>
            <a:r>
              <a:rPr lang="en-US" altLang="en-US" sz="1600" dirty="0"/>
              <a:t>TS 26.238 was approved at SA#77.</a:t>
            </a:r>
          </a:p>
          <a:p>
            <a:pPr>
              <a:lnSpc>
                <a:spcPct val="90000"/>
              </a:lnSpc>
              <a:spcBef>
                <a:spcPts val="1200"/>
              </a:spcBef>
            </a:pPr>
            <a:r>
              <a:rPr lang="en-US" altLang="en-US" sz="1600" dirty="0"/>
              <a:t>At SA4#98 the TR 26.939 was completed.</a:t>
            </a:r>
          </a:p>
          <a:p>
            <a:pPr>
              <a:lnSpc>
                <a:spcPct val="90000"/>
              </a:lnSpc>
              <a:spcBef>
                <a:spcPts val="1200"/>
              </a:spcBef>
            </a:pPr>
            <a:r>
              <a:rPr lang="en-US" altLang="en-US" sz="1600" dirty="0"/>
              <a:t>FLUS allows users and content creators to stream their generated immersive content live to a network node for processing and distribution or directly to another user. FLUS offers two operation modes: one based on IMS and another generic operation mode. The generic operation mode consists of a RESTful API that can be used to create and control FLUS sessions. The generic operation mode allows for different and customized instantiations for media formats and delivery. This TR provides guidelines on the usage of the FLUS framework. It also provides a description of a few user plane instantiations. </a:t>
            </a:r>
          </a:p>
          <a:p>
            <a:pPr eaLnBrk="1" hangingPunct="1">
              <a:lnSpc>
                <a:spcPct val="90000"/>
              </a:lnSpc>
              <a:spcBef>
                <a:spcPts val="1200"/>
              </a:spcBef>
            </a:pPr>
            <a:r>
              <a:rPr lang="en-US" altLang="en-US" sz="1400" dirty="0"/>
              <a:t>Revised WID: </a:t>
            </a:r>
            <a:r>
              <a:rPr lang="en-US" sz="1400" u="sng" dirty="0">
                <a:hlinkClick r:id="rId2"/>
              </a:rPr>
              <a:t>SP-170824</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EF577045-79C3-42D1-8957-F21A4744552A}"/>
              </a:ext>
            </a:extLst>
          </p:cNvPr>
          <p:cNvGraphicFramePr>
            <a:graphicFrameLocks noGrp="1"/>
          </p:cNvGraphicFramePr>
          <p:nvPr>
            <p:extLst>
              <p:ext uri="{D42A27DB-BD31-4B8C-83A1-F6EECF244321}">
                <p14:modId xmlns:p14="http://schemas.microsoft.com/office/powerpoint/2010/main" xmlns="" val="2122729593"/>
              </p:ext>
            </p:extLst>
          </p:nvPr>
        </p:nvGraphicFramePr>
        <p:xfrm>
          <a:off x="577850" y="5170781"/>
          <a:ext cx="7810500" cy="9450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Framework for Live Uplink Streaming </a:t>
                      </a:r>
                      <a:r>
                        <a:rPr lang="en-US" altLang="en-US" sz="1000" dirty="0"/>
                        <a:t>(FLUS)</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26.238</a:t>
                      </a:r>
                      <a:endParaRPr lang="en-GB" sz="1000" b="0" kern="1200" baseline="0" noProof="0" dirty="0">
                        <a:solidFill>
                          <a:schemeClr val="tx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tx1"/>
                          </a:solidFill>
                          <a:effectLst/>
                          <a:latin typeface="Arial" panose="020B0604020202020204" pitchFamily="34" charset="0"/>
                          <a:ea typeface="+mn-ea"/>
                          <a:cs typeface="Arial" panose="020B0604020202020204" pitchFamily="34" charset="0"/>
                        </a:rPr>
                        <a:t>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90% </a:t>
                      </a:r>
                      <a:r>
                        <a:rPr lang="en-GB" sz="1000" b="0" kern="1200" noProof="0" dirty="0">
                          <a:solidFill>
                            <a:srgbClr val="0000FF"/>
                          </a:solidFill>
                          <a:latin typeface="Arial" pitchFamily="34" charset="0"/>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a:solidFill>
                            <a:srgbClr val="0000FF"/>
                          </a:solidFill>
                          <a:effectLst/>
                          <a:latin typeface="Arial" panose="020B0604020202020204" pitchFamily="34" charset="0"/>
                          <a:hlinkClick r:id="rId3"/>
                        </a:rPr>
                        <a:t>SP-180267</a:t>
                      </a:r>
                      <a:r>
                        <a:rPr lang="en-US" sz="1000" b="0" i="0" u="none" strike="noStrike">
                          <a:solidFill>
                            <a:schemeClr val="tx1"/>
                          </a:solidFill>
                          <a:effectLst/>
                          <a:latin typeface="Arial" panose="020B0604020202020204" pitchFamily="34" charset="0"/>
                        </a:rPr>
                        <a:t> Draft TR 26.939 Guidelines on the Framework for Live Uplink Streaming (FLUS) (Release 15) v. 1.0.0 (FLUS)</a:t>
                      </a: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24600" name="TextBox 1">
            <a:extLst>
              <a:ext uri="{FF2B5EF4-FFF2-40B4-BE49-F238E27FC236}">
                <a16:creationId xmlns:a16="http://schemas.microsoft.com/office/drawing/2014/main" xmlns="" id="{E57B8EA4-FC8B-4525-BD1E-98237B22F7D8}"/>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xmlns=""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completed items in Rel-15 and earlier</a:t>
            </a:r>
            <a:endParaRPr lang="fi-FI" altLang="en-US" sz="1200" dirty="0"/>
          </a:p>
          <a:p>
            <a:pPr lvl="1">
              <a:lnSpc>
                <a:spcPct val="90000"/>
              </a:lnSpc>
              <a:spcBef>
                <a:spcPts val="300"/>
              </a:spcBef>
            </a:pPr>
            <a:r>
              <a:rPr lang="fi-FI" altLang="en-US" sz="1800" dirty="0"/>
              <a:t>Rel-15 Work Items </a:t>
            </a:r>
          </a:p>
          <a:p>
            <a:pPr lvl="1">
              <a:lnSpc>
                <a:spcPct val="90000"/>
              </a:lnSpc>
              <a:spcBef>
                <a:spcPts val="300"/>
              </a:spcBef>
            </a:pPr>
            <a:r>
              <a:rPr lang="fi-FI" altLang="en-US" sz="1800" dirty="0"/>
              <a:t>Rel-15 Study Items</a:t>
            </a:r>
          </a:p>
          <a:p>
            <a:pPr lvl="1">
              <a:lnSpc>
                <a:spcPct val="90000"/>
              </a:lnSpc>
              <a:spcBef>
                <a:spcPts val="300"/>
              </a:spcBef>
            </a:pPr>
            <a:r>
              <a:rPr lang="fi-FI" altLang="en-US" sz="1800" dirty="0"/>
              <a:t>Rel-16 Work Items </a:t>
            </a:r>
          </a:p>
          <a:p>
            <a:pPr lvl="1">
              <a:lnSpc>
                <a:spcPct val="90000"/>
              </a:lnSpc>
              <a:spcBef>
                <a:spcPts val="300"/>
              </a:spcBef>
            </a:pPr>
            <a:r>
              <a:rPr lang="fi-FI" altLang="en-US" sz="1800" dirty="0"/>
              <a:t>Rel-16 Study Items</a:t>
            </a:r>
            <a:endParaRPr lang="en-US" altLang="en-US" sz="1800" dirty="0"/>
          </a:p>
          <a:p>
            <a:pPr lvl="1">
              <a:lnSpc>
                <a:spcPct val="90000"/>
              </a:lnSpc>
              <a:spcBef>
                <a:spcPts val="300"/>
              </a:spcBef>
            </a:pPr>
            <a:r>
              <a:rPr lang="en-GB" altLang="en-US" sz="1800" dirty="0">
                <a:cs typeface="Times New Roman" panose="02020603050405020304" pitchFamily="18" charset="0"/>
              </a:rPr>
              <a:t>Miscellaneous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a:p>
            <a:pPr>
              <a:lnSpc>
                <a:spcPct val="90000"/>
              </a:lnSpc>
              <a:spcBef>
                <a:spcPts val="1500"/>
              </a:spcBef>
            </a:pPr>
            <a:r>
              <a:rPr lang="en-US" altLang="en-US" sz="2400" dirty="0"/>
              <a:t>List of documents to SA</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SAND for MBMS (SAND4M) </a:t>
            </a:r>
            <a:r>
              <a:rPr lang="en-US" altLang="en-US" sz="2800" dirty="0">
                <a:solidFill>
                  <a:srgbClr val="00B050"/>
                </a:solidFill>
              </a:rPr>
              <a:t>– completed !</a:t>
            </a:r>
          </a:p>
        </p:txBody>
      </p:sp>
      <p:sp>
        <p:nvSpPr>
          <p:cNvPr id="25603" name="Content Placeholder 2">
            <a:extLst>
              <a:ext uri="{FF2B5EF4-FFF2-40B4-BE49-F238E27FC236}">
                <a16:creationId xmlns:a16="http://schemas.microsoft.com/office/drawing/2014/main" xmlns=""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define a SAND mode for DASH-over-MBMS operation:</a:t>
            </a:r>
          </a:p>
          <a:p>
            <a:pPr lvl="1">
              <a:lnSpc>
                <a:spcPct val="90000"/>
              </a:lnSpc>
              <a:spcBef>
                <a:spcPts val="1200"/>
              </a:spcBef>
            </a:pPr>
            <a:r>
              <a:rPr lang="en-US" altLang="en-US" sz="1200" dirty="0"/>
              <a:t>Provide the relevant enablers for the MBMS client to support the SAND mode for DASH-over-MBMS</a:t>
            </a:r>
          </a:p>
          <a:p>
            <a:pPr lvl="1">
              <a:lnSpc>
                <a:spcPct val="90000"/>
              </a:lnSpc>
              <a:spcBef>
                <a:spcPts val="1200"/>
              </a:spcBef>
            </a:pPr>
            <a:r>
              <a:rPr lang="en-US" altLang="en-US" sz="1200" dirty="0"/>
              <a:t>Define the interface between DASH client and the MBMS client for this SAND mode</a:t>
            </a:r>
          </a:p>
          <a:p>
            <a:pPr lvl="1">
              <a:lnSpc>
                <a:spcPct val="90000"/>
              </a:lnSpc>
              <a:spcBef>
                <a:spcPts val="1200"/>
              </a:spcBef>
            </a:pPr>
            <a:r>
              <a:rPr lang="en-US" altLang="en-US" sz="1200" dirty="0"/>
              <a:t>Update the MBMS user service guidelines to reflect the addition of the SAND mode </a:t>
            </a:r>
          </a:p>
          <a:p>
            <a:pPr lvl="1">
              <a:lnSpc>
                <a:spcPct val="90000"/>
              </a:lnSpc>
              <a:spcBef>
                <a:spcPts val="1200"/>
              </a:spcBef>
            </a:pPr>
            <a:r>
              <a:rPr lang="en-US" altLang="en-US" sz="1200" dirty="0"/>
              <a:t>Ensure consistency in MBMS and DASH signaling, as well as specify SAND tools to support different hybrid modes of DASH over MBMS service delivery. </a:t>
            </a:r>
          </a:p>
          <a:p>
            <a:pPr>
              <a:lnSpc>
                <a:spcPct val="90000"/>
              </a:lnSpc>
              <a:spcBef>
                <a:spcPts val="1200"/>
              </a:spcBef>
            </a:pPr>
            <a:r>
              <a:rPr lang="en-US" altLang="en-US" sz="1600" dirty="0"/>
              <a:t>The primary use case for SAND for Multi-Network Access results from the distribution of the DASH content over MBMS, for which the MBMS client acts as a DASH server or DANE in order to provide DASH formats in a manner compatible to this specification to the DASH client.</a:t>
            </a:r>
          </a:p>
          <a:p>
            <a:pPr>
              <a:lnSpc>
                <a:spcPct val="90000"/>
              </a:lnSpc>
              <a:spcBef>
                <a:spcPts val="1200"/>
              </a:spcBef>
            </a:pPr>
            <a:r>
              <a:rPr lang="en-US" altLang="en-US" sz="1600" dirty="0"/>
              <a:t>At SA4#98, 4 CRs were agreed and the Work Item Summary was endorsed (see SP-180521 )</a:t>
            </a:r>
          </a:p>
          <a:p>
            <a:pPr>
              <a:lnSpc>
                <a:spcPct val="90000"/>
              </a:lnSpc>
              <a:spcBef>
                <a:spcPts val="1200"/>
              </a:spcBef>
            </a:pPr>
            <a:r>
              <a:rPr lang="en-US" altLang="en-US" sz="1600" dirty="0"/>
              <a:t>Revised WID: </a:t>
            </a:r>
            <a:r>
              <a:rPr lang="en-US" sz="1600" u="sng" dirty="0">
                <a:hlinkClick r:id="rId2"/>
              </a:rPr>
              <a:t>SP-170827</a:t>
            </a:r>
            <a:r>
              <a:rPr lang="en-US" sz="1200" dirty="0"/>
              <a:t> </a:t>
            </a: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2BAABD49-FB61-47B4-9203-F477B5F8523C}"/>
              </a:ext>
            </a:extLst>
          </p:cNvPr>
          <p:cNvGraphicFramePr>
            <a:graphicFrameLocks noGrp="1"/>
          </p:cNvGraphicFramePr>
          <p:nvPr>
            <p:extLst>
              <p:ext uri="{D42A27DB-BD31-4B8C-83A1-F6EECF244321}">
                <p14:modId xmlns:p14="http://schemas.microsoft.com/office/powerpoint/2010/main" xmlns="" val="3530070709"/>
              </p:ext>
            </p:extLst>
          </p:nvPr>
        </p:nvGraphicFramePr>
        <p:xfrm>
          <a:off x="590550" y="5278438"/>
          <a:ext cx="7810500" cy="9450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SAND for MBMS (SAND4M)</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26.247, 26.346, 26.347 and TR 26.946</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60% -&gt; </a:t>
                      </a:r>
                      <a:r>
                        <a:rPr lang="en-GB" sz="1000" b="0" kern="1200" noProof="0" dirty="0">
                          <a:solidFill>
                            <a:srgbClr val="0000FF"/>
                          </a:solidFill>
                          <a:latin typeface="Arial" pitchFamily="34" charset="0"/>
                          <a:ea typeface="+mn-ea"/>
                          <a:cs typeface="Arial"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SP-180272</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CRs to TS 26.247, TS 26.346, TS 26.347 and TR 26.946 on SAND for MBMS (Release 15) (SAND4M)</a:t>
                      </a: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25624" name="TextBox 1">
            <a:extLst>
              <a:ext uri="{FF2B5EF4-FFF2-40B4-BE49-F238E27FC236}">
                <a16:creationId xmlns:a16="http://schemas.microsoft.com/office/drawing/2014/main" xmlns=""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1568110082"/>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Service Interactivity (</a:t>
            </a:r>
            <a:r>
              <a:rPr lang="en-GB" altLang="en-US" sz="2800" dirty="0" err="1"/>
              <a:t>SerInter</a:t>
            </a:r>
            <a:r>
              <a:rPr lang="en-GB"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xmlns=""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a:t>
            </a:r>
          </a:p>
          <a:p>
            <a:pPr lvl="1">
              <a:lnSpc>
                <a:spcPct val="90000"/>
              </a:lnSpc>
              <a:spcBef>
                <a:spcPts val="1200"/>
              </a:spcBef>
            </a:pPr>
            <a:r>
              <a:rPr lang="en-US" altLang="en-US" sz="1200" dirty="0"/>
              <a:t>Enable delivery of notifications to interactivity applications,</a:t>
            </a:r>
          </a:p>
          <a:p>
            <a:pPr lvl="1">
              <a:lnSpc>
                <a:spcPct val="90000"/>
              </a:lnSpc>
              <a:spcBef>
                <a:spcPts val="1200"/>
              </a:spcBef>
            </a:pPr>
            <a:r>
              <a:rPr lang="en-US" altLang="en-US" sz="1200" dirty="0"/>
              <a:t>Define the means for the BM-SC to signal, and the MBMS client to unambiguously identify, interactivity-related content items</a:t>
            </a:r>
          </a:p>
          <a:p>
            <a:pPr lvl="1">
              <a:lnSpc>
                <a:spcPct val="90000"/>
              </a:lnSpc>
              <a:spcBef>
                <a:spcPts val="1200"/>
              </a:spcBef>
            </a:pPr>
            <a:r>
              <a:rPr lang="en-US" altLang="en-US" sz="1200" dirty="0"/>
              <a:t>Support the measurement and reporting of interactivity-related usage by the user/device</a:t>
            </a:r>
          </a:p>
          <a:p>
            <a:pPr>
              <a:lnSpc>
                <a:spcPct val="90000"/>
              </a:lnSpc>
              <a:spcBef>
                <a:spcPts val="1200"/>
              </a:spcBef>
            </a:pPr>
            <a:r>
              <a:rPr lang="en-US" altLang="en-US" sz="1600" dirty="0"/>
              <a:t>At SA4#98, A CR to TS 26.247 content on Signaling and Reporting of Interactivity Usage in 3GP-DASH  was found agreeable and postponed for further developments.</a:t>
            </a:r>
          </a:p>
          <a:p>
            <a:pPr>
              <a:lnSpc>
                <a:spcPct val="90000"/>
              </a:lnSpc>
              <a:spcBef>
                <a:spcPts val="1200"/>
              </a:spcBef>
            </a:pPr>
            <a:r>
              <a:rPr lang="en-US" altLang="en-US" sz="1600" dirty="0"/>
              <a:t>An LS Response on DASH APIs (To: DASH Industry Forum) was sent.</a:t>
            </a:r>
          </a:p>
          <a:p>
            <a:pPr>
              <a:lnSpc>
                <a:spcPct val="90000"/>
              </a:lnSpc>
              <a:spcBef>
                <a:spcPts val="1200"/>
              </a:spcBef>
            </a:pPr>
            <a:r>
              <a:rPr lang="en-US" altLang="en-US" sz="1600" dirty="0"/>
              <a:t>The workplan was extended into Rel-16.</a:t>
            </a:r>
            <a:endParaRPr lang="en-US" altLang="en-US" sz="1200" dirty="0"/>
          </a:p>
          <a:p>
            <a:pPr>
              <a:lnSpc>
                <a:spcPct val="90000"/>
              </a:lnSpc>
              <a:spcBef>
                <a:spcPts val="1200"/>
              </a:spcBef>
            </a:pPr>
            <a:r>
              <a:rPr lang="en-US" altLang="en-US" sz="1600" dirty="0"/>
              <a:t>WID: </a:t>
            </a:r>
            <a:r>
              <a:rPr lang="en-US" sz="1600" u="sng" dirty="0">
                <a:hlinkClick r:id="rId2"/>
              </a:rPr>
              <a:t>SP-170796</a:t>
            </a:r>
            <a:r>
              <a:rPr lang="en-US" sz="1200" dirty="0"/>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2BAABD49-FB61-47B4-9203-F477B5F8523C}"/>
              </a:ext>
            </a:extLst>
          </p:cNvPr>
          <p:cNvGraphicFramePr>
            <a:graphicFrameLocks noGrp="1"/>
          </p:cNvGraphicFramePr>
          <p:nvPr>
            <p:extLst>
              <p:ext uri="{D42A27DB-BD31-4B8C-83A1-F6EECF244321}">
                <p14:modId xmlns:p14="http://schemas.microsoft.com/office/powerpoint/2010/main" xmlns="" val="1020193491"/>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Service Interactivity (</a:t>
                      </a:r>
                      <a:r>
                        <a:rPr lang="en-GB" altLang="en-US" sz="1000" dirty="0" err="1"/>
                        <a:t>SerInter</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20% </a:t>
                      </a:r>
                      <a:r>
                        <a:rPr lang="en-GB" sz="1000" b="0" kern="1200" noProof="0" dirty="0">
                          <a:solidFill>
                            <a:srgbClr val="0000FF"/>
                          </a:solidFill>
                          <a:latin typeface="Arial" pitchFamily="34" charset="0"/>
                          <a:ea typeface="+mn-ea"/>
                          <a:cs typeface="Arial" pitchFamily="34" charset="0"/>
                        </a:rPr>
                        <a:t>-&gt;40%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25624" name="TextBox 1">
            <a:extLst>
              <a:ext uri="{FF2B5EF4-FFF2-40B4-BE49-F238E27FC236}">
                <a16:creationId xmlns:a16="http://schemas.microsoft.com/office/drawing/2014/main" xmlns=""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147930480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Test Methodologies for the Evaluation of Perceived Listening Quality in Immersive Audio Systems (</a:t>
            </a:r>
            <a:r>
              <a:rPr lang="en-GB" altLang="en-US" sz="2800" dirty="0" err="1"/>
              <a:t>LiQuImAS</a:t>
            </a:r>
            <a:r>
              <a:rPr lang="en-GB"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xmlns=""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produce a technical report and two technical specifications, one with subjective and one with objective test methodologies for the assessment of immersive audio systems.  Simultaneous presentation of 360-degree videos is to be considered. </a:t>
            </a:r>
          </a:p>
          <a:p>
            <a:pPr>
              <a:lnSpc>
                <a:spcPct val="90000"/>
              </a:lnSpc>
              <a:spcBef>
                <a:spcPts val="1200"/>
              </a:spcBef>
            </a:pPr>
            <a:r>
              <a:rPr lang="en-US" altLang="en-US" sz="1600" dirty="0"/>
              <a:t>At SA4#98, </a:t>
            </a:r>
          </a:p>
          <a:p>
            <a:pPr lvl="1">
              <a:lnSpc>
                <a:spcPct val="90000"/>
              </a:lnSpc>
              <a:spcBef>
                <a:spcPts val="1200"/>
              </a:spcBef>
            </a:pPr>
            <a:r>
              <a:rPr lang="en-US" altLang="en-US" sz="1400" dirty="0"/>
              <a:t>The draft TS 26.259 </a:t>
            </a:r>
            <a:r>
              <a:rPr lang="en-US" altLang="en-US" sz="1400" i="1" dirty="0"/>
              <a:t>Subjective Test Methodologies for the Evaluation of Immersive Audio Systems</a:t>
            </a:r>
            <a:r>
              <a:rPr lang="en-US" altLang="en-US" sz="1400" dirty="0"/>
              <a:t> was progressed to version 0.1.0. </a:t>
            </a:r>
          </a:p>
          <a:p>
            <a:pPr lvl="1">
              <a:lnSpc>
                <a:spcPct val="90000"/>
              </a:lnSpc>
              <a:spcBef>
                <a:spcPts val="1200"/>
              </a:spcBef>
            </a:pPr>
            <a:r>
              <a:rPr lang="en-US" altLang="en-US" sz="1400" dirty="0"/>
              <a:t>The draft TR 26.861 </a:t>
            </a:r>
            <a:r>
              <a:rPr lang="en-US" altLang="en-US" sz="1400" i="1" dirty="0"/>
              <a:t>Investigations on Test Methodologies for Immersive Audio Systems</a:t>
            </a:r>
            <a:r>
              <a:rPr lang="en-US" altLang="en-US" sz="1400" dirty="0"/>
              <a:t> was progressed to version 0.1.0. </a:t>
            </a:r>
          </a:p>
          <a:p>
            <a:pPr lvl="1">
              <a:lnSpc>
                <a:spcPct val="90000"/>
              </a:lnSpc>
              <a:spcBef>
                <a:spcPts val="1200"/>
              </a:spcBef>
            </a:pPr>
            <a:r>
              <a:rPr lang="en-US" altLang="en-US" sz="1400" dirty="0"/>
              <a:t>An LS on ITU-R Renderer (To: ITU-R WP6C) was sent.</a:t>
            </a:r>
          </a:p>
          <a:p>
            <a:pPr lvl="1">
              <a:lnSpc>
                <a:spcPct val="90000"/>
              </a:lnSpc>
              <a:spcBef>
                <a:spcPts val="1200"/>
              </a:spcBef>
            </a:pPr>
            <a:r>
              <a:rPr lang="en-US" altLang="en-US" sz="1400" dirty="0"/>
              <a:t>A work item exception was prepared and agreed such as to continue supporting the </a:t>
            </a:r>
            <a:r>
              <a:rPr lang="en-US" altLang="en-US" sz="1400" dirty="0" err="1"/>
              <a:t>VRStream</a:t>
            </a:r>
            <a:r>
              <a:rPr lang="en-US" altLang="en-US" sz="1400" dirty="0"/>
              <a:t> characterization work.</a:t>
            </a:r>
          </a:p>
          <a:p>
            <a:pPr>
              <a:lnSpc>
                <a:spcPct val="90000"/>
              </a:lnSpc>
              <a:spcBef>
                <a:spcPts val="1200"/>
              </a:spcBef>
            </a:pPr>
            <a:r>
              <a:rPr lang="en-US" altLang="en-US" sz="1600" dirty="0"/>
              <a:t>WID: </a:t>
            </a:r>
            <a:r>
              <a:rPr lang="en-US" sz="1600" u="sng" dirty="0">
                <a:hlinkClick r:id="rId2"/>
              </a:rPr>
              <a:t>SP-170609</a:t>
            </a: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2BAABD49-FB61-47B4-9203-F477B5F8523C}"/>
              </a:ext>
            </a:extLst>
          </p:cNvPr>
          <p:cNvGraphicFramePr>
            <a:graphicFrameLocks noGrp="1"/>
          </p:cNvGraphicFramePr>
          <p:nvPr>
            <p:extLst>
              <p:ext uri="{D42A27DB-BD31-4B8C-83A1-F6EECF244321}">
                <p14:modId xmlns:p14="http://schemas.microsoft.com/office/powerpoint/2010/main" xmlns="" val="1587072116"/>
              </p:ext>
            </p:extLst>
          </p:nvPr>
        </p:nvGraphicFramePr>
        <p:xfrm>
          <a:off x="590550" y="5278438"/>
          <a:ext cx="7810500" cy="10974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Test Methodologies for the Evaluation of Perceived Listening Quality in Immersive Audio Systems (</a:t>
                      </a:r>
                      <a:r>
                        <a:rPr lang="en-GB" altLang="en-US" sz="1000" dirty="0" err="1"/>
                        <a:t>LiQuImAS</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26.259</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26.260</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26.861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20% </a:t>
                      </a:r>
                      <a:r>
                        <a:rPr lang="en-GB" sz="1000" b="0" kern="1200" noProof="0" dirty="0">
                          <a:solidFill>
                            <a:srgbClr val="0000FF"/>
                          </a:solidFill>
                          <a:latin typeface="Arial" pitchFamily="34" charset="0"/>
                          <a:ea typeface="+mn-ea"/>
                          <a:cs typeface="Arial" pitchFamily="34" charset="0"/>
                        </a:rPr>
                        <a:t>-&gt; 35%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SP-180269</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WI Exception request for the Work Item Test Methodologies for the Evaluation of Perceived Listening Quality in Immersive Audio Systems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LiQuImAS</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25624" name="TextBox 1">
            <a:extLst>
              <a:ext uri="{FF2B5EF4-FFF2-40B4-BE49-F238E27FC236}">
                <a16:creationId xmlns:a16="http://schemas.microsoft.com/office/drawing/2014/main" xmlns=""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428967915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Virtual Reality Profiles for Streaming Media (</a:t>
            </a:r>
            <a:r>
              <a:rPr lang="en-GB" altLang="en-US" sz="2800" dirty="0" err="1"/>
              <a:t>VRStream</a:t>
            </a:r>
            <a:r>
              <a:rPr lang="en-GB"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xmlns="" id="{5180EAD3-7DCE-440D-AA7F-35981AE83BD8}"/>
              </a:ext>
            </a:extLst>
          </p:cNvPr>
          <p:cNvSpPr>
            <a:spLocks noGrp="1"/>
          </p:cNvSpPr>
          <p:nvPr>
            <p:ph idx="1"/>
          </p:nvPr>
        </p:nvSpPr>
        <p:spPr>
          <a:xfrm>
            <a:off x="485775" y="1658938"/>
            <a:ext cx="8388350" cy="3192462"/>
          </a:xfrm>
        </p:spPr>
        <p:txBody>
          <a:bodyPr/>
          <a:lstStyle/>
          <a:p>
            <a:pPr>
              <a:lnSpc>
                <a:spcPct val="90000"/>
              </a:lnSpc>
              <a:spcBef>
                <a:spcPts val="1200"/>
              </a:spcBef>
            </a:pPr>
            <a:r>
              <a:rPr lang="en-US" altLang="en-US" sz="1600" dirty="0"/>
              <a:t>The objective of this work item is to define the relevant media and protocol enablers for the set of VR Streaming use cases related to UE consumption of managed and third party VR content as documented in TR26.918</a:t>
            </a:r>
          </a:p>
          <a:p>
            <a:pPr>
              <a:lnSpc>
                <a:spcPct val="90000"/>
              </a:lnSpc>
              <a:spcBef>
                <a:spcPts val="1200"/>
              </a:spcBef>
            </a:pPr>
            <a:r>
              <a:rPr lang="en-US" altLang="en-US" sz="1600" dirty="0"/>
              <a:t>At SA4#98, The draft TS Virtual Reality profiles for streaming applications (Release 15) was progressed v. 1.0.0. This specification provides technologies for interoperable Virtual Reality services with focus on streaming and consumption. A work item exception was prepared and agreed such as to continue supporting the </a:t>
            </a:r>
            <a:r>
              <a:rPr lang="en-US" altLang="en-US" sz="1600" dirty="0" err="1"/>
              <a:t>VRStream</a:t>
            </a:r>
            <a:r>
              <a:rPr lang="en-US" altLang="en-US" sz="1600" dirty="0"/>
              <a:t> characterization work.</a:t>
            </a:r>
          </a:p>
          <a:p>
            <a:pPr>
              <a:lnSpc>
                <a:spcPct val="90000"/>
              </a:lnSpc>
              <a:spcBef>
                <a:spcPts val="1200"/>
              </a:spcBef>
            </a:pPr>
            <a:r>
              <a:rPr lang="en-US" altLang="en-US" sz="1600" dirty="0"/>
              <a:t>Several </a:t>
            </a:r>
            <a:r>
              <a:rPr lang="en-US" altLang="en-US" sz="1600" dirty="0" err="1"/>
              <a:t>telcos</a:t>
            </a:r>
            <a:r>
              <a:rPr lang="en-US" altLang="en-US" sz="1600"/>
              <a:t> took </a:t>
            </a:r>
            <a:r>
              <a:rPr lang="en-US" altLang="en-US" sz="1600" dirty="0"/>
              <a:t>place since this meeting to progress the submission process for </a:t>
            </a:r>
            <a:r>
              <a:rPr lang="en-US" altLang="en-US" sz="1600" dirty="0" err="1"/>
              <a:t>VRStream</a:t>
            </a:r>
            <a:r>
              <a:rPr lang="en-US" altLang="en-US" sz="1600" dirty="0"/>
              <a:t> Audio Profiles.</a:t>
            </a:r>
          </a:p>
          <a:p>
            <a:pPr>
              <a:lnSpc>
                <a:spcPct val="90000"/>
              </a:lnSpc>
              <a:spcBef>
                <a:spcPts val="1200"/>
              </a:spcBef>
            </a:pPr>
            <a:r>
              <a:rPr lang="en-US" altLang="en-US" sz="1600" dirty="0"/>
              <a:t>WID: </a:t>
            </a:r>
            <a:r>
              <a:rPr lang="en-US" sz="1600" u="sng" dirty="0">
                <a:hlinkClick r:id="rId2"/>
              </a:rPr>
              <a:t>SP-170612</a:t>
            </a:r>
            <a:endParaRPr lang="en-US" altLang="en-US" sz="1600" dirty="0"/>
          </a:p>
          <a:p>
            <a:pPr marL="0" indent="0">
              <a:lnSpc>
                <a:spcPct val="90000"/>
              </a:lnSpc>
              <a:spcBef>
                <a:spcPts val="1200"/>
              </a:spcBef>
              <a:buNone/>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2BAABD49-FB61-47B4-9203-F477B5F8523C}"/>
              </a:ext>
            </a:extLst>
          </p:cNvPr>
          <p:cNvGraphicFramePr>
            <a:graphicFrameLocks noGrp="1"/>
          </p:cNvGraphicFramePr>
          <p:nvPr>
            <p:extLst>
              <p:ext uri="{D42A27DB-BD31-4B8C-83A1-F6EECF244321}">
                <p14:modId xmlns:p14="http://schemas.microsoft.com/office/powerpoint/2010/main" xmlns="" val="3287354507"/>
              </p:ext>
            </p:extLst>
          </p:nvPr>
        </p:nvGraphicFramePr>
        <p:xfrm>
          <a:off x="590550" y="4434375"/>
          <a:ext cx="7810500" cy="17070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Virtual Reality Profiles for Streaming Media (</a:t>
                      </a:r>
                      <a:r>
                        <a:rPr lang="en-GB" altLang="en-US" sz="1000" dirty="0" err="1"/>
                        <a:t>VRStream</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26.247, TS 26.346 and TS 26.234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New TS 26.118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40% </a:t>
                      </a:r>
                      <a:r>
                        <a:rPr lang="en-GB" sz="1000" b="0" kern="1200" noProof="0" dirty="0">
                          <a:solidFill>
                            <a:srgbClr val="0000FF"/>
                          </a:solidFill>
                          <a:latin typeface="Arial" pitchFamily="34" charset="0"/>
                          <a:ea typeface="+mn-ea"/>
                          <a:cs typeface="Arial" pitchFamily="34" charset="0"/>
                        </a:rPr>
                        <a:t>-&gt;60%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SP-180270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Draft TS 26.118 3GPP Virtual Reality profiles for streaming applications (Release 15) v. 1.0.0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VRStream</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(for information)</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4"/>
                        </a:rPr>
                        <a:t>SP-180271</a:t>
                      </a:r>
                      <a:r>
                        <a:rPr lang="en-US" sz="1000" b="0" i="0" u="none" strike="noStrike" dirty="0">
                          <a:solidFill>
                            <a:srgbClr val="000000"/>
                          </a:solidFill>
                          <a:effectLst/>
                          <a:latin typeface="Arial" panose="020B0604020202020204" pitchFamily="34" charset="0"/>
                        </a:rPr>
                        <a:t> WI Exception request for the Work Item Virtual Reality Profiles for Streaming Media (</a:t>
                      </a:r>
                      <a:r>
                        <a:rPr lang="en-US" sz="1000" b="0" i="0" u="none" strike="noStrike" dirty="0" err="1">
                          <a:solidFill>
                            <a:srgbClr val="000000"/>
                          </a:solidFill>
                          <a:effectLst/>
                          <a:latin typeface="Arial" panose="020B0604020202020204" pitchFamily="34" charset="0"/>
                        </a:rPr>
                        <a:t>VRStream</a:t>
                      </a:r>
                      <a:r>
                        <a:rPr lang="en-US" sz="1000" b="0" i="0" u="none" strike="noStrike" dirty="0">
                          <a:solidFill>
                            <a:srgbClr val="000000"/>
                          </a:solidFill>
                          <a:effectLst/>
                          <a:latin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25624" name="TextBox 1">
            <a:extLst>
              <a:ext uri="{FF2B5EF4-FFF2-40B4-BE49-F238E27FC236}">
                <a16:creationId xmlns:a16="http://schemas.microsoft.com/office/drawing/2014/main" xmlns=""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327356694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Receive acoustic output test in the presence of background noise (</a:t>
            </a:r>
            <a:r>
              <a:rPr lang="en-GB" dirty="0"/>
              <a:t>RAOT</a:t>
            </a:r>
            <a:r>
              <a:rPr lang="en-US" altLang="en-US" sz="2800" dirty="0"/>
              <a:t>) </a:t>
            </a:r>
            <a:r>
              <a:rPr lang="en-US" altLang="en-US" sz="2800" dirty="0">
                <a:solidFill>
                  <a:srgbClr val="00B050"/>
                </a:solidFill>
              </a:rPr>
              <a:t>– completed !</a:t>
            </a:r>
          </a:p>
        </p:txBody>
      </p:sp>
      <p:sp>
        <p:nvSpPr>
          <p:cNvPr id="25603" name="Content Placeholder 2">
            <a:extLst>
              <a:ext uri="{FF2B5EF4-FFF2-40B4-BE49-F238E27FC236}">
                <a16:creationId xmlns:a16="http://schemas.microsoft.com/office/drawing/2014/main" xmlns="" id="{5180EAD3-7DCE-440D-AA7F-35981AE83BD8}"/>
              </a:ext>
            </a:extLst>
          </p:cNvPr>
          <p:cNvSpPr>
            <a:spLocks noGrp="1"/>
          </p:cNvSpPr>
          <p:nvPr>
            <p:ph idx="1"/>
          </p:nvPr>
        </p:nvSpPr>
        <p:spPr>
          <a:xfrm>
            <a:off x="485775" y="1658938"/>
            <a:ext cx="8388350" cy="3230562"/>
          </a:xfrm>
        </p:spPr>
        <p:txBody>
          <a:bodyPr/>
          <a:lstStyle/>
          <a:p>
            <a:pPr>
              <a:lnSpc>
                <a:spcPct val="90000"/>
              </a:lnSpc>
              <a:spcBef>
                <a:spcPts val="1200"/>
              </a:spcBef>
            </a:pPr>
            <a:r>
              <a:rPr lang="en-US" altLang="en-US" sz="1600" dirty="0"/>
              <a:t>This work item developed requirements and test method for receive loudness rating RLR in the presence of background noise. The work was initiated following a liaison statement concerning acoustic safety limits, expressing a need for a test that covers not only silent lab conditions but also noisy scenarios.</a:t>
            </a:r>
          </a:p>
          <a:p>
            <a:pPr>
              <a:lnSpc>
                <a:spcPct val="90000"/>
              </a:lnSpc>
              <a:spcBef>
                <a:spcPts val="1200"/>
              </a:spcBef>
            </a:pPr>
            <a:r>
              <a:rPr lang="en-US" altLang="en-US" sz="1600" dirty="0"/>
              <a:t>At SA4#98, new terminal acoustic requirements and test method for receive loudness rating RLR in the presence of background noise were specified. The Summary for WI Feature: Receive acoustic output test in the presence of background noise (RAOT) was endorsed (see SP-180460 ). An LS reply on receive acoustic output test (RAOT) (To: CTIA Certification Program Working Group, Cc: ETSI TC STQ) was sent.</a:t>
            </a:r>
          </a:p>
          <a:p>
            <a:pPr>
              <a:lnSpc>
                <a:spcPct val="90000"/>
              </a:lnSpc>
              <a:spcBef>
                <a:spcPts val="1200"/>
              </a:spcBef>
            </a:pPr>
            <a:r>
              <a:rPr lang="en-US" altLang="en-US" sz="1600" dirty="0"/>
              <a:t>WID: </a:t>
            </a:r>
            <a:r>
              <a:rPr lang="en-US" sz="1600" u="sng" dirty="0">
                <a:hlinkClick r:id="rId2"/>
              </a:rPr>
              <a:t>SP-170835</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2BAABD49-FB61-47B4-9203-F477B5F8523C}"/>
              </a:ext>
            </a:extLst>
          </p:cNvPr>
          <p:cNvGraphicFramePr>
            <a:graphicFrameLocks noGrp="1"/>
          </p:cNvGraphicFramePr>
          <p:nvPr>
            <p:extLst>
              <p:ext uri="{D42A27DB-BD31-4B8C-83A1-F6EECF244321}">
                <p14:modId xmlns:p14="http://schemas.microsoft.com/office/powerpoint/2010/main" xmlns="" val="1200580905"/>
              </p:ext>
            </p:extLst>
          </p:nvPr>
        </p:nvGraphicFramePr>
        <p:xfrm>
          <a:off x="590550" y="5053354"/>
          <a:ext cx="7810500" cy="10974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Receive acoustic output test in the presence of background noise (</a:t>
                      </a:r>
                      <a:r>
                        <a:rPr lang="en-GB" sz="1000" dirty="0"/>
                        <a:t>RAOT</a:t>
                      </a:r>
                      <a:r>
                        <a:rPr lang="en-US" altLang="en-US" sz="10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 26.131 and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80% -&gt; </a:t>
                      </a:r>
                      <a:r>
                        <a:rPr lang="en-GB" sz="1000" b="0" kern="1200" noProof="0" dirty="0">
                          <a:solidFill>
                            <a:srgbClr val="0000FF"/>
                          </a:solidFill>
                          <a:latin typeface="Arial" pitchFamily="34" charset="0"/>
                          <a:ea typeface="+mn-ea"/>
                          <a:cs typeface="Arial"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SP-180273</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CRs to TS 26.131 and TS 26.132 on Receive acoustic output test in the presence of background noise (Release 15) (RAOT)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25624" name="TextBox 1">
            <a:extLst>
              <a:ext uri="{FF2B5EF4-FFF2-40B4-BE49-F238E27FC236}">
                <a16:creationId xmlns:a16="http://schemas.microsoft.com/office/drawing/2014/main" xmlns=""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319364857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dirty="0"/>
              <a:t>Speech quality in the presence of ambient noise for super-wideband and fullband modes</a:t>
            </a:r>
            <a:r>
              <a:rPr lang="en-US" altLang="en-US" sz="2800" dirty="0"/>
              <a:t> (</a:t>
            </a:r>
            <a:r>
              <a:rPr lang="en-GB" dirty="0"/>
              <a:t>SPAN</a:t>
            </a:r>
            <a:r>
              <a:rPr lang="en-US"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xmlns="" id="{5180EAD3-7DCE-440D-AA7F-35981AE83BD8}"/>
              </a:ext>
            </a:extLst>
          </p:cNvPr>
          <p:cNvSpPr>
            <a:spLocks noGrp="1"/>
          </p:cNvSpPr>
          <p:nvPr>
            <p:ph idx="1"/>
          </p:nvPr>
        </p:nvSpPr>
        <p:spPr>
          <a:xfrm>
            <a:off x="485775" y="1658938"/>
            <a:ext cx="8388350" cy="2755440"/>
          </a:xfrm>
        </p:spPr>
        <p:txBody>
          <a:bodyPr/>
          <a:lstStyle/>
          <a:p>
            <a:pPr>
              <a:lnSpc>
                <a:spcPct val="90000"/>
              </a:lnSpc>
              <a:spcBef>
                <a:spcPts val="1200"/>
              </a:spcBef>
            </a:pPr>
            <a:r>
              <a:rPr lang="en-US" altLang="en-US" sz="1600" dirty="0"/>
              <a:t>The goal of this work item is to update TS 26.131 Terminal acoustic characteristics for telephony; Requirements, i.e. to replace provisional values from this technical specification with empirically determined ones. </a:t>
            </a:r>
          </a:p>
          <a:p>
            <a:pPr>
              <a:lnSpc>
                <a:spcPct val="90000"/>
              </a:lnSpc>
              <a:spcBef>
                <a:spcPts val="1200"/>
              </a:spcBef>
            </a:pPr>
            <a:r>
              <a:rPr lang="en-US" altLang="en-US" sz="1600" dirty="0"/>
              <a:t>At SA4#98, performance objectives and requirements are provisionally added based on the input. A work item exception was prepared and agreed. It details the remaining tasks and decisions at SA4#99.</a:t>
            </a:r>
          </a:p>
          <a:p>
            <a:pPr>
              <a:lnSpc>
                <a:spcPct val="90000"/>
              </a:lnSpc>
              <a:spcBef>
                <a:spcPts val="1200"/>
              </a:spcBef>
            </a:pPr>
            <a:r>
              <a:rPr lang="en-US" altLang="en-US" sz="1600" dirty="0"/>
              <a:t>WID: </a:t>
            </a:r>
            <a:r>
              <a:rPr lang="en-US" sz="1600" u="sng" dirty="0">
                <a:hlinkClick r:id="rId2"/>
              </a:rPr>
              <a:t>SP-170836</a:t>
            </a:r>
            <a:r>
              <a:rPr 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2BAABD49-FB61-47B4-9203-F477B5F8523C}"/>
              </a:ext>
            </a:extLst>
          </p:cNvPr>
          <p:cNvGraphicFramePr>
            <a:graphicFrameLocks noGrp="1"/>
          </p:cNvGraphicFramePr>
          <p:nvPr>
            <p:extLst>
              <p:ext uri="{D42A27DB-BD31-4B8C-83A1-F6EECF244321}">
                <p14:modId xmlns:p14="http://schemas.microsoft.com/office/powerpoint/2010/main" xmlns="" val="2042177145"/>
              </p:ext>
            </p:extLst>
          </p:nvPr>
        </p:nvGraphicFramePr>
        <p:xfrm>
          <a:off x="590550" y="4621554"/>
          <a:ext cx="7810500" cy="15546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dirty="0"/>
                        <a:t>Speech quality in the presence of ambient noise for super-wideband and fullband modes</a:t>
                      </a:r>
                      <a:r>
                        <a:rPr lang="en-US" altLang="en-US" sz="900" dirty="0"/>
                        <a:t> (</a:t>
                      </a:r>
                      <a:r>
                        <a:rPr lang="en-GB" sz="1000" dirty="0"/>
                        <a:t>SPAN</a:t>
                      </a:r>
                      <a:r>
                        <a:rPr lang="en-US" altLang="en-US" sz="9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26.131</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50% -&gt; </a:t>
                      </a:r>
                      <a:r>
                        <a:rPr lang="en-GB" sz="1000" b="0" kern="1200" noProof="0" dirty="0">
                          <a:solidFill>
                            <a:srgbClr val="0000FF"/>
                          </a:solidFill>
                          <a:latin typeface="Arial" pitchFamily="34" charset="0"/>
                          <a:ea typeface="+mn-ea"/>
                          <a:cs typeface="Arial" pitchFamily="34" charset="0"/>
                        </a:rPr>
                        <a:t>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SA#80 -&gt; </a:t>
                      </a:r>
                      <a:r>
                        <a:rPr lang="en-GB" sz="1000" b="0" kern="1200" dirty="0">
                          <a:solidFill>
                            <a:srgbClr val="0000FF"/>
                          </a:solidFill>
                          <a:latin typeface="Arial" pitchFamily="34" charset="0"/>
                          <a:ea typeface="+mn-ea"/>
                          <a:cs typeface="Arial" pitchFamily="34" charset="0"/>
                        </a:rPr>
                        <a:t>SA4#81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SP-180274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CR to TS 26.131 on Addition of requirements and objectives for SWB and FB terminals (Release 15) (SPAN)</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4"/>
                        </a:rPr>
                        <a:t>SP-180275</a:t>
                      </a:r>
                      <a:r>
                        <a:rPr lang="en-US" sz="1000" b="0" i="0" u="none" strike="noStrike" dirty="0">
                          <a:solidFill>
                            <a:srgbClr val="000000"/>
                          </a:solidFill>
                          <a:effectLst/>
                          <a:latin typeface="Arial" panose="020B0604020202020204" pitchFamily="34" charset="0"/>
                        </a:rPr>
                        <a:t> WI Exception request for the Work Item Speech quality in the presence of ambient noise for super-wideband and fullband modes (SPAN)</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25624" name="TextBox 1">
            <a:extLst>
              <a:ext uri="{FF2B5EF4-FFF2-40B4-BE49-F238E27FC236}">
                <a16:creationId xmlns:a16="http://schemas.microsoft.com/office/drawing/2014/main" xmlns=""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344270179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defRPr/>
            </a:pPr>
            <a:r>
              <a:rPr lang="en-US" altLang="en-US" dirty="0"/>
              <a:t>FEC and ROHC Activation for GCSE over MBMS (FRASE)</a:t>
            </a:r>
          </a:p>
        </p:txBody>
      </p:sp>
      <p:sp>
        <p:nvSpPr>
          <p:cNvPr id="25603" name="Content Placeholder 2">
            <a:extLst>
              <a:ext uri="{FF2B5EF4-FFF2-40B4-BE49-F238E27FC236}">
                <a16:creationId xmlns:a16="http://schemas.microsoft.com/office/drawing/2014/main" xmlns="" id="{5180EAD3-7DCE-440D-AA7F-35981AE83BD8}"/>
              </a:ext>
            </a:extLst>
          </p:cNvPr>
          <p:cNvSpPr>
            <a:spLocks noGrp="1"/>
          </p:cNvSpPr>
          <p:nvPr>
            <p:ph idx="1"/>
          </p:nvPr>
        </p:nvSpPr>
        <p:spPr>
          <a:xfrm>
            <a:off x="485775" y="1658938"/>
            <a:ext cx="8388350" cy="2755440"/>
          </a:xfrm>
        </p:spPr>
        <p:txBody>
          <a:bodyPr/>
          <a:lstStyle/>
          <a:p>
            <a:pPr>
              <a:lnSpc>
                <a:spcPct val="90000"/>
              </a:lnSpc>
              <a:spcBef>
                <a:spcPts val="1200"/>
              </a:spcBef>
            </a:pPr>
            <a:r>
              <a:rPr lang="en-US" altLang="en-US" sz="1600" dirty="0"/>
              <a:t>The goal of this work item is to update the MBMS delivery methods as required to enable the GCS AS to activate ROHC and FEC between the BM-SC and the UE and determine and implement necessary updates to the </a:t>
            </a:r>
            <a:r>
              <a:rPr lang="en-US" altLang="en-US" sz="1600" dirty="0" err="1"/>
              <a:t>xMB</a:t>
            </a:r>
            <a:r>
              <a:rPr lang="en-US" altLang="en-US" sz="1600" dirty="0"/>
              <a:t> interface to enable appropriate exposure of support ROHC and FEC activation to 3rd party content providers.</a:t>
            </a:r>
          </a:p>
          <a:p>
            <a:pPr>
              <a:lnSpc>
                <a:spcPct val="90000"/>
              </a:lnSpc>
              <a:spcBef>
                <a:spcPts val="1200"/>
              </a:spcBef>
            </a:pPr>
            <a:r>
              <a:rPr lang="en-US" altLang="en-US" sz="1600" dirty="0"/>
              <a:t>At SA4#98, a CR to TS 26.346 adding support for ROHC and FEC over </a:t>
            </a:r>
            <a:r>
              <a:rPr lang="en-US" altLang="en-US" sz="1600" dirty="0" err="1"/>
              <a:t>xMB</a:t>
            </a:r>
            <a:r>
              <a:rPr lang="en-US" altLang="en-US" sz="1600" dirty="0"/>
              <a:t> was agreed. The CR on adding support for ROHC and FEC over MBMS delivery methods was progressed but is not yet ready for agreement. A work item exception was prepared and agreed.</a:t>
            </a:r>
          </a:p>
          <a:p>
            <a:pPr>
              <a:lnSpc>
                <a:spcPct val="90000"/>
              </a:lnSpc>
              <a:spcBef>
                <a:spcPts val="1200"/>
              </a:spcBef>
            </a:pPr>
            <a:r>
              <a:rPr lang="en-US" altLang="en-US" sz="1600" dirty="0"/>
              <a:t>WID: </a:t>
            </a:r>
            <a:r>
              <a:rPr lang="en-US" sz="1600" u="sng" dirty="0">
                <a:hlinkClick r:id="rId2"/>
              </a:rPr>
              <a:t>SP-180206</a:t>
            </a:r>
            <a:r>
              <a:rPr 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2BAABD49-FB61-47B4-9203-F477B5F8523C}"/>
              </a:ext>
            </a:extLst>
          </p:cNvPr>
          <p:cNvGraphicFramePr>
            <a:graphicFrameLocks noGrp="1"/>
          </p:cNvGraphicFramePr>
          <p:nvPr>
            <p:extLst>
              <p:ext uri="{D42A27DB-BD31-4B8C-83A1-F6EECF244321}">
                <p14:modId xmlns:p14="http://schemas.microsoft.com/office/powerpoint/2010/main" xmlns="" val="773086145"/>
              </p:ext>
            </p:extLst>
          </p:nvPr>
        </p:nvGraphicFramePr>
        <p:xfrm>
          <a:off x="590550" y="4621554"/>
          <a:ext cx="7810500" cy="12498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FEC and ROHC Activation for GCSE over MBMS (FRASE)</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TS 26.346 </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00% -&gt; </a:t>
                      </a:r>
                      <a:r>
                        <a:rPr lang="en-GB" sz="1000" b="0" kern="1200" noProof="0" dirty="0">
                          <a:solidFill>
                            <a:srgbClr val="0000FF"/>
                          </a:solidFill>
                          <a:latin typeface="Arial" pitchFamily="34" charset="0"/>
                          <a:ea typeface="+mn-ea"/>
                          <a:cs typeface="Arial" pitchFamily="34" charset="0"/>
                        </a:rPr>
                        <a:t>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SA#80 -&gt; </a:t>
                      </a:r>
                      <a:r>
                        <a:rPr lang="en-GB" sz="1000" b="0" kern="1200" dirty="0">
                          <a:solidFill>
                            <a:srgbClr val="0000FF"/>
                          </a:solidFill>
                          <a:latin typeface="Arial" pitchFamily="34" charset="0"/>
                          <a:ea typeface="+mn-ea"/>
                          <a:cs typeface="Arial" pitchFamily="34" charset="0"/>
                        </a:rPr>
                        <a:t>SA4#81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SP-180276</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CR to TS 26.346 on Adding Support for ROHC and FEC over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xMB</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(Release 15) (FRASE)</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4"/>
                        </a:rPr>
                        <a:t>SP-180277</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WI Exception request for the Work Item FEC and ROHC Activation for GCSE over MBMS (FRASE)</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25624" name="TextBox 1">
            <a:extLst>
              <a:ext uri="{FF2B5EF4-FFF2-40B4-BE49-F238E27FC236}">
                <a16:creationId xmlns:a16="http://schemas.microsoft.com/office/drawing/2014/main" xmlns=""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396588202"/>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buFont typeface="Calibri" panose="020F0502020204030204" pitchFamily="34" charset="0"/>
              <a:buAutoNum type="arabicParenR"/>
              <a:defRPr/>
            </a:pPr>
            <a:r>
              <a:rPr lang="en-US" altLang="en-US" dirty="0"/>
              <a:t>Media Handling Aspects of 5G Conversational Services (5G_MTSI_Codecs)</a:t>
            </a:r>
          </a:p>
        </p:txBody>
      </p:sp>
      <p:sp>
        <p:nvSpPr>
          <p:cNvPr id="25603" name="Content Placeholder 2">
            <a:extLst>
              <a:ext uri="{FF2B5EF4-FFF2-40B4-BE49-F238E27FC236}">
                <a16:creationId xmlns:a16="http://schemas.microsoft.com/office/drawing/2014/main" xmlns="" id="{5180EAD3-7DCE-440D-AA7F-35981AE83BD8}"/>
              </a:ext>
            </a:extLst>
          </p:cNvPr>
          <p:cNvSpPr>
            <a:spLocks noGrp="1"/>
          </p:cNvSpPr>
          <p:nvPr>
            <p:ph idx="1"/>
          </p:nvPr>
        </p:nvSpPr>
        <p:spPr>
          <a:xfrm>
            <a:off x="485775" y="1658938"/>
            <a:ext cx="8388350" cy="2336340"/>
          </a:xfrm>
        </p:spPr>
        <p:txBody>
          <a:bodyPr/>
          <a:lstStyle/>
          <a:p>
            <a:pPr>
              <a:lnSpc>
                <a:spcPct val="90000"/>
              </a:lnSpc>
              <a:spcBef>
                <a:spcPts val="1200"/>
              </a:spcBef>
            </a:pPr>
            <a:r>
              <a:rPr lang="en-US" altLang="en-US" sz="1600" dirty="0"/>
              <a:t>The objective of this Work Item is to specify the media handling aspects of 5G conversational services. More specifically, this work item aims to conduct normative work in TS 26.114 and TS 26.223 addressing the codec requirements for a 5G MTSI and IMS Telepresence UE, including the following aspects, as aligned with the agreed conclusions in TR 26.919</a:t>
            </a:r>
          </a:p>
          <a:p>
            <a:pPr>
              <a:lnSpc>
                <a:spcPct val="90000"/>
              </a:lnSpc>
              <a:spcBef>
                <a:spcPts val="1200"/>
              </a:spcBef>
            </a:pPr>
            <a:r>
              <a:rPr lang="en-US" altLang="en-US" sz="1600" dirty="0"/>
              <a:t>At SA4#98, Video Codec Requirements for 5G MTSI Client (Release 15) were agreed. However, Speech Codec Requirements for 5G Devices were still pending. A work item exception was prepared and agreed. Progress was made during </a:t>
            </a:r>
            <a:r>
              <a:rPr lang="en-US" altLang="en-US" sz="1600" dirty="0" err="1"/>
              <a:t>telcos</a:t>
            </a:r>
            <a:r>
              <a:rPr lang="en-US" altLang="en-US" sz="1600" dirty="0"/>
              <a:t> after the SA4#98 meeting and a decision is expected at SA4#99. </a:t>
            </a:r>
          </a:p>
          <a:p>
            <a:pPr>
              <a:lnSpc>
                <a:spcPct val="90000"/>
              </a:lnSpc>
              <a:spcBef>
                <a:spcPts val="1200"/>
              </a:spcBef>
            </a:pPr>
            <a:r>
              <a:rPr lang="en-US" altLang="en-US" sz="1600" dirty="0"/>
              <a:t>WID: </a:t>
            </a:r>
            <a:r>
              <a:rPr lang="en-US" sz="1600" u="sng" dirty="0">
                <a:hlinkClick r:id="rId2"/>
              </a:rPr>
              <a:t>SP-180033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2BAABD49-FB61-47B4-9203-F477B5F8523C}"/>
              </a:ext>
            </a:extLst>
          </p:cNvPr>
          <p:cNvGraphicFramePr>
            <a:graphicFrameLocks noGrp="1"/>
          </p:cNvGraphicFramePr>
          <p:nvPr>
            <p:extLst>
              <p:ext uri="{D42A27DB-BD31-4B8C-83A1-F6EECF244321}">
                <p14:modId xmlns:p14="http://schemas.microsoft.com/office/powerpoint/2010/main" xmlns="" val="2972296903"/>
              </p:ext>
            </p:extLst>
          </p:nvPr>
        </p:nvGraphicFramePr>
        <p:xfrm>
          <a:off x="590550" y="4837454"/>
          <a:ext cx="7810500" cy="1249808"/>
        </p:xfrm>
        <a:graphic>
          <a:graphicData uri="http://schemas.openxmlformats.org/drawingml/2006/table">
            <a:tbl>
              <a:tblPr firstRow="1" bandRow="1">
                <a:tableStyleId>{5C22544A-7EE6-4342-B048-85BDC9FD1C3A}</a:tableStyleId>
              </a:tblPr>
              <a:tblGrid>
                <a:gridCol w="1136650">
                  <a:extLst>
                    <a:ext uri="{9D8B030D-6E8A-4147-A177-3AD203B41FA5}">
                      <a16:colId xmlns:a16="http://schemas.microsoft.com/office/drawing/2014/main" xmlns="" val="20000"/>
                    </a:ext>
                  </a:extLst>
                </a:gridCol>
                <a:gridCol w="1104900">
                  <a:extLst>
                    <a:ext uri="{9D8B030D-6E8A-4147-A177-3AD203B41FA5}">
                      <a16:colId xmlns:a16="http://schemas.microsoft.com/office/drawing/2014/main" xmlns="" val="20001"/>
                    </a:ext>
                  </a:extLst>
                </a:gridCol>
                <a:gridCol w="1117600">
                  <a:extLst>
                    <a:ext uri="{9D8B030D-6E8A-4147-A177-3AD203B41FA5}">
                      <a16:colId xmlns:a16="http://schemas.microsoft.com/office/drawing/2014/main" xmlns="" val="20002"/>
                    </a:ext>
                  </a:extLst>
                </a:gridCol>
                <a:gridCol w="1308100">
                  <a:extLst>
                    <a:ext uri="{9D8B030D-6E8A-4147-A177-3AD203B41FA5}">
                      <a16:colId xmlns:a16="http://schemas.microsoft.com/office/drawing/2014/main" xmlns="" val="20003"/>
                    </a:ext>
                  </a:extLst>
                </a:gridCol>
                <a:gridCol w="31432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Media Handling Aspects of 5G Conversational Services (5G_MTSI_Codecs)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TS 26.114 and TS 26.223 </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00% -&gt; </a:t>
                      </a:r>
                      <a:r>
                        <a:rPr lang="en-GB" sz="1000" b="0" kern="1200" noProof="0" dirty="0">
                          <a:solidFill>
                            <a:srgbClr val="0000FF"/>
                          </a:solidFill>
                          <a:latin typeface="Arial" pitchFamily="34" charset="0"/>
                          <a:ea typeface="+mn-ea"/>
                          <a:cs typeface="Arial" pitchFamily="34" charset="0"/>
                        </a:rPr>
                        <a:t>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SA#80 -&gt; </a:t>
                      </a:r>
                      <a:r>
                        <a:rPr lang="en-GB" sz="1000" b="0" kern="1200" dirty="0">
                          <a:solidFill>
                            <a:srgbClr val="0000FF"/>
                          </a:solidFill>
                          <a:latin typeface="Arial" pitchFamily="34" charset="0"/>
                          <a:ea typeface="+mn-ea"/>
                          <a:cs typeface="Arial" pitchFamily="34" charset="0"/>
                        </a:rPr>
                        <a:t>SA4#81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SP-180278</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CRs to TS 26.114 and TS 26.223 on Media Handling Aspects of 5G Conversational Services (Release 15) (5G_MTSI_Codecs)</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4"/>
                        </a:rPr>
                        <a:t>SP-180279</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WI Exception request for the Work Item Media Handling Aspects of 5G Conversational Services (5G_MTSI_Codecs)</a:t>
                      </a: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25624" name="TextBox 1">
            <a:extLst>
              <a:ext uri="{FF2B5EF4-FFF2-40B4-BE49-F238E27FC236}">
                <a16:creationId xmlns:a16="http://schemas.microsoft.com/office/drawing/2014/main" xmlns=""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261484854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xmlns="" id="{29BBB8F7-D22A-407D-9F82-D8B1A497D0A8}"/>
              </a:ext>
            </a:extLst>
          </p:cNvPr>
          <p:cNvSpPr>
            <a:spLocks noGrp="1"/>
          </p:cNvSpPr>
          <p:nvPr>
            <p:ph type="title"/>
          </p:nvPr>
        </p:nvSpPr>
        <p:spPr/>
        <p:txBody>
          <a:bodyPr/>
          <a:lstStyle/>
          <a:p>
            <a:r>
              <a:rPr lang="en-GB" altLang="en-US" dirty="0"/>
              <a:t>Work progress: Rel-16 Work Items</a:t>
            </a:r>
            <a:endParaRPr lang="en-US" altLang="en-US" dirty="0"/>
          </a:p>
        </p:txBody>
      </p:sp>
      <p:sp>
        <p:nvSpPr>
          <p:cNvPr id="3" name="Content Placeholder 2">
            <a:extLst>
              <a:ext uri="{FF2B5EF4-FFF2-40B4-BE49-F238E27FC236}">
                <a16:creationId xmlns:a16="http://schemas.microsoft.com/office/drawing/2014/main" xmlns="" id="{99BF40F0-62C5-4053-942C-3F65986451B1}"/>
              </a:ext>
            </a:extLst>
          </p:cNvPr>
          <p:cNvSpPr>
            <a:spLocks noGrp="1"/>
          </p:cNvSpPr>
          <p:nvPr>
            <p:ph idx="1"/>
          </p:nvPr>
        </p:nvSpPr>
        <p:spPr>
          <a:xfrm>
            <a:off x="485775" y="1676400"/>
            <a:ext cx="8388350" cy="4608513"/>
          </a:xfrm>
          <a:extLst/>
        </p:spPr>
        <p:txBody>
          <a:bodyPr/>
          <a:lstStyle/>
          <a:p>
            <a:pPr marL="400050" eaLnBrk="1" hangingPunct="1">
              <a:lnSpc>
                <a:spcPct val="90000"/>
              </a:lnSpc>
              <a:buFont typeface="Calibri" panose="020F0502020204030204" pitchFamily="34" charset="0"/>
              <a:buAutoNum type="arabicParenR"/>
              <a:defRPr/>
            </a:pPr>
            <a:r>
              <a:rPr lang="en-US" altLang="en-US" sz="2000" dirty="0"/>
              <a:t>EVS Codec Extension for Immersive Voice and Audio Services (</a:t>
            </a:r>
            <a:r>
              <a:rPr lang="en-US" altLang="en-US" sz="2000" dirty="0" err="1"/>
              <a:t>IVAS_Codec</a:t>
            </a:r>
            <a:r>
              <a:rPr lang="en-US" altLang="en-US" sz="2000" dirty="0"/>
              <a:t>)</a:t>
            </a:r>
          </a:p>
          <a:p>
            <a:pPr marL="400050" eaLnBrk="1" hangingPunct="1">
              <a:lnSpc>
                <a:spcPct val="90000"/>
              </a:lnSpc>
              <a:buFont typeface="Calibri" panose="020F0502020204030204" pitchFamily="34" charset="0"/>
              <a:buAutoNum type="arabicParenR"/>
              <a:defRPr/>
            </a:pPr>
            <a:r>
              <a:rPr lang="en-US" altLang="en-US" sz="2000" dirty="0"/>
              <a:t>Usage of CAPIF for </a:t>
            </a:r>
            <a:r>
              <a:rPr lang="en-US" altLang="en-US" sz="2000" dirty="0" err="1"/>
              <a:t>xMB</a:t>
            </a:r>
            <a:r>
              <a:rPr lang="en-US" altLang="en-US" sz="2000" dirty="0"/>
              <a:t> API (CAPIF4xMB)</a:t>
            </a:r>
          </a:p>
          <a:p>
            <a:pPr marL="400050" eaLnBrk="1" hangingPunct="1">
              <a:lnSpc>
                <a:spcPct val="90000"/>
              </a:lnSpc>
              <a:buFont typeface="Calibri" panose="020F0502020204030204" pitchFamily="34" charset="0"/>
              <a:buAutoNum type="arabicParenR"/>
              <a:defRPr/>
            </a:pPr>
            <a:endParaRPr lang="en-US" altLang="en-US" sz="2000" dirty="0"/>
          </a:p>
          <a:p>
            <a:pPr marL="57150" indent="0" eaLnBrk="1" hangingPunct="1">
              <a:lnSpc>
                <a:spcPct val="90000"/>
              </a:lnSpc>
              <a:buNone/>
              <a:defRPr/>
            </a:pPr>
            <a:endParaRPr lang="en-GB" altLang="en-US" sz="2000" dirty="0"/>
          </a:p>
          <a:p>
            <a:pPr marL="457200" indent="-457200" eaLnBrk="1" fontAlgn="auto" hangingPunct="1">
              <a:lnSpc>
                <a:spcPct val="90000"/>
              </a:lnSpc>
              <a:spcBef>
                <a:spcPts val="1200"/>
              </a:spcBef>
              <a:buFont typeface="+mj-lt"/>
              <a:buAutoNum type="arabicParenR"/>
              <a:defRPr/>
            </a:pPr>
            <a:endParaRPr lang="en-GB" sz="2400" dirty="0"/>
          </a:p>
          <a:p>
            <a:pPr eaLnBrk="1" fontAlgn="auto" hangingPunct="1">
              <a:lnSpc>
                <a:spcPct val="85000"/>
              </a:lnSpc>
              <a:spcBef>
                <a:spcPts val="600"/>
              </a:spcBef>
              <a:defRPr/>
            </a:pPr>
            <a:endParaRPr lang="fi-FI" sz="2400" dirty="0"/>
          </a:p>
          <a:p>
            <a:pPr marL="0" indent="0">
              <a:buFontTx/>
              <a:buNone/>
              <a:defRPr/>
            </a:pPr>
            <a:endParaRPr lang="en-US" sz="2400" dirty="0"/>
          </a:p>
        </p:txBody>
      </p:sp>
    </p:spTree>
    <p:extLst>
      <p:ext uri="{BB962C8B-B14F-4D97-AF65-F5344CB8AC3E}">
        <p14:creationId xmlns:p14="http://schemas.microsoft.com/office/powerpoint/2010/main" xmlns="" val="151160994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EVS Codec Extension for Immersive Voice and Audio Services (</a:t>
            </a:r>
            <a:r>
              <a:rPr lang="en-US" altLang="en-US" sz="2800" dirty="0" err="1"/>
              <a:t>IVAS_Codec</a:t>
            </a:r>
            <a:r>
              <a:rPr lang="en-US"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xmlns=""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overall objective of this work item is to develop a single general-purpose audio codec for immersive 4G and 5G services and applications including the VR use cases envisioned in 3GPP TR 26.918</a:t>
            </a:r>
          </a:p>
          <a:p>
            <a:pPr>
              <a:lnSpc>
                <a:spcPct val="90000"/>
              </a:lnSpc>
              <a:spcBef>
                <a:spcPts val="1200"/>
              </a:spcBef>
            </a:pPr>
            <a:r>
              <a:rPr lang="en-US" altLang="en-US" sz="1600" dirty="0"/>
              <a:t>At SA4#98, inputs on design constraints were discussed and the design constraints permanent document (IVAS-4 P-Doc) was updated to v.0.04 (see S4-180605). The EVS SWG Chairman provided a draft version of the </a:t>
            </a:r>
            <a:r>
              <a:rPr lang="en-US" altLang="en-US" sz="1600" dirty="0" err="1"/>
              <a:t>LoI</a:t>
            </a:r>
            <a:r>
              <a:rPr lang="en-US" altLang="en-US" sz="1600" dirty="0"/>
              <a:t> and IVAS codec candidates were invited to review it.</a:t>
            </a:r>
            <a:endParaRPr lang="en-US" altLang="en-US" sz="1800" dirty="0"/>
          </a:p>
          <a:p>
            <a:pPr>
              <a:lnSpc>
                <a:spcPct val="90000"/>
              </a:lnSpc>
              <a:spcBef>
                <a:spcPts val="1200"/>
              </a:spcBef>
            </a:pPr>
            <a:r>
              <a:rPr lang="en-US" altLang="en-US" sz="1600" dirty="0"/>
              <a:t>WID: </a:t>
            </a:r>
            <a:r>
              <a:rPr lang="en-US" sz="1600" u="sng" dirty="0">
                <a:hlinkClick r:id="rId2"/>
              </a:rPr>
              <a:t>SP-170611</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2BAABD49-FB61-47B4-9203-F477B5F8523C}"/>
              </a:ext>
            </a:extLst>
          </p:cNvPr>
          <p:cNvGraphicFramePr>
            <a:graphicFrameLocks noGrp="1"/>
          </p:cNvGraphicFramePr>
          <p:nvPr>
            <p:extLst>
              <p:ext uri="{D42A27DB-BD31-4B8C-83A1-F6EECF244321}">
                <p14:modId xmlns:p14="http://schemas.microsoft.com/office/powerpoint/2010/main" xmlns="" val="1964949133"/>
              </p:ext>
            </p:extLst>
          </p:nvPr>
        </p:nvGraphicFramePr>
        <p:xfrm>
          <a:off x="590550" y="4912674"/>
          <a:ext cx="7810500" cy="12498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EVS Codec Extension for Immersive Voice and Audio Services (</a:t>
                      </a:r>
                      <a:r>
                        <a:rPr lang="en-US" altLang="en-US" sz="1000" dirty="0" err="1"/>
                        <a:t>IVAS_Codec</a:t>
                      </a:r>
                      <a:r>
                        <a:rPr lang="en-US" altLang="en-US" sz="10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panose="020B0604020202020204" pitchFamily="34" charset="0"/>
                          <a:ea typeface="+mn-ea"/>
                          <a:cs typeface="Arial" panose="020B0604020202020204" pitchFamily="34" charset="0"/>
                        </a:rPr>
                        <a:t>New set of 8 </a:t>
                      </a:r>
                      <a:r>
                        <a:rPr lang="fr-FR" sz="1000" b="0" kern="1200" baseline="0" noProof="0" dirty="0" err="1">
                          <a:solidFill>
                            <a:schemeClr val="dk1"/>
                          </a:solidFill>
                          <a:effectLst/>
                          <a:latin typeface="Arial" panose="020B0604020202020204" pitchFamily="34" charset="0"/>
                          <a:ea typeface="+mn-ea"/>
                          <a:cs typeface="Arial" panose="020B0604020202020204" pitchFamily="34" charset="0"/>
                        </a:rPr>
                        <a:t>TSs</a:t>
                      </a:r>
                      <a:r>
                        <a:rPr lang="fr-FR" sz="1000" b="0" kern="1200" baseline="0" noProof="0" dirty="0">
                          <a:solidFill>
                            <a:schemeClr val="dk1"/>
                          </a:solidFill>
                          <a:effectLst/>
                          <a:latin typeface="Arial" panose="020B0604020202020204" pitchFamily="34" charset="0"/>
                          <a:ea typeface="+mn-ea"/>
                          <a:cs typeface="Arial" panose="020B0604020202020204" pitchFamily="34" charset="0"/>
                        </a:rPr>
                        <a:t> and 1 TR on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26.114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SA#86</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25624" name="TextBox 1">
            <a:extLst>
              <a:ext uri="{FF2B5EF4-FFF2-40B4-BE49-F238E27FC236}">
                <a16:creationId xmlns:a16="http://schemas.microsoft.com/office/drawing/2014/main" xmlns=""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195246599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xmlns="" id="{A2A16DF0-7A6B-4B84-AE6D-68DA0EB56C5A}"/>
              </a:ext>
            </a:extLst>
          </p:cNvPr>
          <p:cNvSpPr txBox="1">
            <a:spLocks/>
          </p:cNvSpPr>
          <p:nvPr/>
        </p:nvSpPr>
        <p:spPr bwMode="auto">
          <a:xfrm>
            <a:off x="479425" y="1335088"/>
            <a:ext cx="8477250" cy="4159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Chairman: </a:t>
            </a:r>
            <a:r>
              <a:rPr lang="en-GB" sz="1800" kern="0" dirty="0"/>
              <a:t>Frédéric Gabin (Ericsson LM,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Chairmen: </a:t>
            </a:r>
          </a:p>
          <a:p>
            <a:pPr lvl="2">
              <a:lnSpc>
                <a:spcPct val="90000"/>
              </a:lnSpc>
              <a:spcBef>
                <a:spcPts val="200"/>
              </a:spcBef>
              <a:tabLst>
                <a:tab pos="2152650" algn="l"/>
                <a:tab pos="5118100" algn="l"/>
              </a:tabLst>
              <a:defRPr/>
            </a:pPr>
            <a:r>
              <a:rPr lang="fi-FI" sz="1600" kern="0" dirty="0"/>
              <a:t>Nikolai Leung (Qualcomm Incorporated, ATIS)</a:t>
            </a:r>
            <a:endParaRPr lang="fi-FI" sz="1600" kern="0" dirty="0">
              <a:solidFill>
                <a:srgbClr val="FF0000"/>
              </a:solidFill>
            </a:endParaRPr>
          </a:p>
          <a:p>
            <a:pPr lvl="2">
              <a:lnSpc>
                <a:spcPct val="90000"/>
              </a:lnSpc>
              <a:spcBef>
                <a:spcPts val="200"/>
              </a:spcBef>
              <a:tabLst>
                <a:tab pos="2152650" algn="l"/>
                <a:tab pos="5118100" algn="l"/>
              </a:tabLst>
              <a:defRPr/>
            </a:pPr>
            <a:r>
              <a:rPr lang="en-GB" sz="1600" dirty="0"/>
              <a:t>Gilles </a:t>
            </a:r>
            <a:r>
              <a:rPr lang="en-GB" sz="1600" dirty="0" err="1"/>
              <a:t>Teniou</a:t>
            </a:r>
            <a:r>
              <a:rPr lang="en-GB" sz="1600" dirty="0"/>
              <a:t> (ORANGE, ETSI)</a:t>
            </a:r>
            <a:endParaRPr lang="en-US" sz="1600" kern="0" dirty="0">
              <a:solidFill>
                <a:srgbClr val="FF0000"/>
              </a:solidFill>
            </a:endParaRPr>
          </a:p>
          <a:p>
            <a:pPr lvl="1">
              <a:lnSpc>
                <a:spcPct val="90000"/>
              </a:lnSpc>
              <a:spcBef>
                <a:spcPts val="400"/>
              </a:spcBef>
              <a:tabLst>
                <a:tab pos="2152650" algn="l"/>
                <a:tab pos="5118100" algn="l"/>
              </a:tabLst>
              <a:defRPr/>
            </a:pPr>
            <a:r>
              <a:rPr lang="fi-FI" sz="1800" kern="0" dirty="0"/>
              <a:t>Secretary: Paolo Usai (MCC Support)</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Chairmen</a:t>
            </a:r>
          </a:p>
        </p:txBody>
      </p:sp>
      <p:graphicFrame>
        <p:nvGraphicFramePr>
          <p:cNvPr id="3" name="Table 2">
            <a:extLst>
              <a:ext uri="{FF2B5EF4-FFF2-40B4-BE49-F238E27FC236}">
                <a16:creationId xmlns:a16="http://schemas.microsoft.com/office/drawing/2014/main" xmlns="" id="{133C4F94-9324-43E5-9CD6-AC2A5CFB27D4}"/>
              </a:ext>
            </a:extLst>
          </p:cNvPr>
          <p:cNvGraphicFramePr>
            <a:graphicFrameLocks noGrp="1"/>
          </p:cNvGraphicFramePr>
          <p:nvPr>
            <p:extLst>
              <p:ext uri="{D42A27DB-BD31-4B8C-83A1-F6EECF244321}">
                <p14:modId xmlns:p14="http://schemas.microsoft.com/office/powerpoint/2010/main" xmlns="" val="901265866"/>
              </p:ext>
            </p:extLst>
          </p:nvPr>
        </p:nvGraphicFramePr>
        <p:xfrm>
          <a:off x="674688" y="3827463"/>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xmlns="" val="20000"/>
                    </a:ext>
                  </a:extLst>
                </a:gridCol>
                <a:gridCol w="1689463">
                  <a:extLst>
                    <a:ext uri="{9D8B030D-6E8A-4147-A177-3AD203B41FA5}">
                      <a16:colId xmlns:a16="http://schemas.microsoft.com/office/drawing/2014/main" xmlns="" val="20001"/>
                    </a:ext>
                  </a:extLst>
                </a:gridCol>
                <a:gridCol w="1898469">
                  <a:extLst>
                    <a:ext uri="{9D8B030D-6E8A-4147-A177-3AD203B41FA5}">
                      <a16:colId xmlns:a16="http://schemas.microsoft.com/office/drawing/2014/main" xmlns="" val="20002"/>
                    </a:ext>
                  </a:extLst>
                </a:gridCol>
                <a:gridCol w="1676454">
                  <a:extLst>
                    <a:ext uri="{9D8B030D-6E8A-4147-A177-3AD203B41FA5}">
                      <a16:colId xmlns:a16="http://schemas.microsoft.com/office/drawing/2014/main" xmlns="" val="20003"/>
                    </a:ext>
                  </a:extLst>
                </a:gridCol>
                <a:gridCol w="1160043">
                  <a:extLst>
                    <a:ext uri="{9D8B030D-6E8A-4147-A177-3AD203B41FA5}">
                      <a16:colId xmlns:a16="http://schemas.microsoft.com/office/drawing/2014/main" xmlns=""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xmlns=""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Austria RFFE GmbH,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Ericsson LM,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Paolo </a:t>
                      </a:r>
                      <a:r>
                        <a:rPr lang="en-GB" sz="1200" b="0" dirty="0">
                          <a:latin typeface="+mn-lt"/>
                          <a:cs typeface="Arial" panose="020B0604020202020204" pitchFamily="34" charset="0"/>
                        </a:rPr>
                        <a:t>Usai</a:t>
                      </a:r>
                      <a:r>
                        <a:rPr lang="en-US" sz="1200" b="0" dirty="0">
                          <a:latin typeface="+mn-lt"/>
                          <a:cs typeface="Arial" panose="020B0604020202020204" pitchFamily="34" charset="0"/>
                        </a:rPr>
                        <a:t>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(ORANGE, ETSI)</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xmlns=""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defRPr/>
            </a:pPr>
            <a:r>
              <a:rPr lang="en-US" altLang="en-US" sz="2800" dirty="0"/>
              <a:t>Usage of CAPIF for </a:t>
            </a:r>
            <a:r>
              <a:rPr lang="en-US" altLang="en-US" sz="2800" dirty="0" err="1"/>
              <a:t>xMB</a:t>
            </a:r>
            <a:r>
              <a:rPr lang="en-US" altLang="en-US" sz="2800" dirty="0"/>
              <a:t> API (CAPIF4xMB)</a:t>
            </a:r>
          </a:p>
        </p:txBody>
      </p:sp>
      <p:sp>
        <p:nvSpPr>
          <p:cNvPr id="25603" name="Content Placeholder 2">
            <a:extLst>
              <a:ext uri="{FF2B5EF4-FFF2-40B4-BE49-F238E27FC236}">
                <a16:creationId xmlns:a16="http://schemas.microsoft.com/office/drawing/2014/main" xmlns=""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objective of this work item is to modify </a:t>
            </a:r>
            <a:r>
              <a:rPr lang="en-US" altLang="en-US" sz="1600" dirty="0" err="1"/>
              <a:t>xMB</a:t>
            </a:r>
            <a:r>
              <a:rPr lang="en-US" altLang="en-US" sz="1600" dirty="0"/>
              <a:t> stage 2 to align it with the CAPIF TS 23.222 and to separate </a:t>
            </a:r>
            <a:r>
              <a:rPr lang="en-US" altLang="en-US" sz="1600" dirty="0" err="1"/>
              <a:t>xMB</a:t>
            </a:r>
            <a:r>
              <a:rPr lang="en-US" altLang="en-US" sz="1600" dirty="0"/>
              <a:t> stage 2 definition into a new specification.</a:t>
            </a:r>
          </a:p>
          <a:p>
            <a:pPr>
              <a:lnSpc>
                <a:spcPct val="90000"/>
              </a:lnSpc>
              <a:spcBef>
                <a:spcPts val="1200"/>
              </a:spcBef>
            </a:pPr>
            <a:r>
              <a:rPr lang="en-US" altLang="en-US" sz="1600" dirty="0"/>
              <a:t>At SA4#98, the first version of TS 26.348 v0.1.0 Northbound API for MBMS (</a:t>
            </a:r>
            <a:r>
              <a:rPr lang="en-US" altLang="en-US" sz="1600" dirty="0" err="1"/>
              <a:t>xMB</a:t>
            </a:r>
            <a:r>
              <a:rPr lang="en-US" altLang="en-US" sz="1600" dirty="0"/>
              <a:t> Reference Point); Stage 2, was produced.</a:t>
            </a:r>
          </a:p>
          <a:p>
            <a:pPr>
              <a:lnSpc>
                <a:spcPct val="90000"/>
              </a:lnSpc>
              <a:spcBef>
                <a:spcPts val="1200"/>
              </a:spcBef>
            </a:pPr>
            <a:r>
              <a:rPr lang="en-US" altLang="en-US" sz="1600" dirty="0"/>
              <a:t>An LS on CAPIF4xMB (To SA6, CT3, Cc: SA2) was sent.</a:t>
            </a:r>
          </a:p>
          <a:p>
            <a:pPr>
              <a:lnSpc>
                <a:spcPct val="90000"/>
              </a:lnSpc>
              <a:spcBef>
                <a:spcPts val="1200"/>
              </a:spcBef>
            </a:pPr>
            <a:r>
              <a:rPr lang="en-US" altLang="en-US" sz="1600" dirty="0"/>
              <a:t>WID: </a:t>
            </a:r>
            <a:r>
              <a:rPr lang="en-US" sz="1600" u="sng" dirty="0">
                <a:hlinkClick r:id="rId2"/>
              </a:rPr>
              <a:t>SP-180031</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2BAABD49-FB61-47B4-9203-F477B5F8523C}"/>
              </a:ext>
            </a:extLst>
          </p:cNvPr>
          <p:cNvGraphicFramePr>
            <a:graphicFrameLocks noGrp="1"/>
          </p:cNvGraphicFramePr>
          <p:nvPr>
            <p:extLst>
              <p:ext uri="{D42A27DB-BD31-4B8C-83A1-F6EECF244321}">
                <p14:modId xmlns:p14="http://schemas.microsoft.com/office/powerpoint/2010/main" xmlns="" val="535176798"/>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Usage of CAPIF for </a:t>
                      </a:r>
                      <a:r>
                        <a:rPr lang="en-US" altLang="en-US" sz="1000" dirty="0" err="1"/>
                        <a:t>xMB</a:t>
                      </a:r>
                      <a:r>
                        <a:rPr lang="en-US" altLang="en-US" sz="1000" dirty="0"/>
                        <a:t> API (CAPIF4xMB)</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New TS 26.348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CRs to TS 26.346</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00% </a:t>
                      </a:r>
                      <a:r>
                        <a:rPr lang="en-GB" sz="1000" b="0" kern="1200" noProof="0" dirty="0">
                          <a:solidFill>
                            <a:srgbClr val="0000FF"/>
                          </a:solidFill>
                          <a:latin typeface="Arial" pitchFamily="34" charset="0"/>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SA#82</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25624" name="TextBox 1">
            <a:extLst>
              <a:ext uri="{FF2B5EF4-FFF2-40B4-BE49-F238E27FC236}">
                <a16:creationId xmlns:a16="http://schemas.microsoft.com/office/drawing/2014/main" xmlns=""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273411355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xmlns="" id="{C3AEEDC8-F0B2-496D-A810-9BD00EF3EB48}"/>
              </a:ext>
            </a:extLst>
          </p:cNvPr>
          <p:cNvSpPr>
            <a:spLocks noGrp="1"/>
          </p:cNvSpPr>
          <p:nvPr>
            <p:ph type="title"/>
          </p:nvPr>
        </p:nvSpPr>
        <p:spPr/>
        <p:txBody>
          <a:bodyPr/>
          <a:lstStyle/>
          <a:p>
            <a:r>
              <a:rPr lang="en-GB" altLang="en-US" sz="2800" dirty="0"/>
              <a:t>Work progress: Rel-15 Study Items</a:t>
            </a:r>
            <a:endParaRPr lang="en-US" altLang="en-US" sz="2800" dirty="0"/>
          </a:p>
        </p:txBody>
      </p:sp>
      <p:sp>
        <p:nvSpPr>
          <p:cNvPr id="26627" name="Content Placeholder 2">
            <a:extLst>
              <a:ext uri="{FF2B5EF4-FFF2-40B4-BE49-F238E27FC236}">
                <a16:creationId xmlns:a16="http://schemas.microsoft.com/office/drawing/2014/main" xmlns="" id="{CB45BC9C-7519-4F93-B3DD-B33F56AFFD80}"/>
              </a:ext>
            </a:extLst>
          </p:cNvPr>
          <p:cNvSpPr>
            <a:spLocks noGrp="1"/>
          </p:cNvSpPr>
          <p:nvPr>
            <p:ph idx="1"/>
          </p:nvPr>
        </p:nvSpPr>
        <p:spPr>
          <a:xfrm>
            <a:off x="485775" y="1409700"/>
            <a:ext cx="8388350" cy="4643438"/>
          </a:xfrm>
        </p:spPr>
        <p:txBody>
          <a:bodyPr/>
          <a:lstStyle/>
          <a:p>
            <a:pPr marL="457200" indent="-457200" eaLnBrk="1" hangingPunct="1">
              <a:lnSpc>
                <a:spcPct val="90000"/>
              </a:lnSpc>
              <a:spcBef>
                <a:spcPts val="1000"/>
              </a:spcBef>
              <a:buFont typeface="Calibri" panose="020F0502020204030204" pitchFamily="34" charset="0"/>
              <a:buAutoNum type="arabicParenR"/>
            </a:pPr>
            <a:r>
              <a:rPr lang="en-US" altLang="en-US" sz="1800" dirty="0"/>
              <a:t>Study on 5G enhanced Mobile Broadband Media Distribution (FS_5GMedia_Distribution) </a:t>
            </a:r>
            <a:r>
              <a:rPr lang="en-US" altLang="en-US" sz="1800" dirty="0">
                <a:solidFill>
                  <a:srgbClr val="0000FF"/>
                </a:solidFill>
              </a:rPr>
              <a:t>-&gt; Rel-16</a:t>
            </a:r>
          </a:p>
          <a:p>
            <a:pPr marL="457200" indent="-457200" eaLnBrk="1" hangingPunct="1">
              <a:lnSpc>
                <a:spcPct val="90000"/>
              </a:lnSpc>
              <a:spcBef>
                <a:spcPts val="1000"/>
              </a:spcBef>
              <a:buFont typeface="Calibri" panose="020F0502020204030204" pitchFamily="34" charset="0"/>
              <a:buAutoNum type="arabicParenR"/>
            </a:pPr>
            <a:r>
              <a:rPr lang="en-US" altLang="en-US" sz="1800" dirty="0"/>
              <a:t>Study on MBMS User Services for IoT (</a:t>
            </a:r>
            <a:r>
              <a:rPr lang="en-US" altLang="en-US" sz="1800" dirty="0" err="1"/>
              <a:t>FS_MBMS_IoT</a:t>
            </a:r>
            <a:r>
              <a:rPr lang="en-US" altLang="en-US" sz="1800" dirty="0"/>
              <a:t>) </a:t>
            </a:r>
            <a:r>
              <a:rPr lang="en-US" altLang="en-US" sz="1800" dirty="0">
                <a:solidFill>
                  <a:srgbClr val="0000FF"/>
                </a:solidFill>
              </a:rPr>
              <a:t>-&gt; Rel-16</a:t>
            </a:r>
            <a:endParaRPr lang="en-US" altLang="en-US" sz="1800" dirty="0"/>
          </a:p>
          <a:p>
            <a:pPr marL="457200" indent="-457200" eaLnBrk="1" hangingPunct="1">
              <a:lnSpc>
                <a:spcPct val="90000"/>
              </a:lnSpc>
              <a:spcBef>
                <a:spcPts val="1000"/>
              </a:spcBef>
              <a:buFont typeface="Calibri" panose="020F0502020204030204" pitchFamily="34" charset="0"/>
              <a:buAutoNum type="arabicParenR"/>
            </a:pPr>
            <a:r>
              <a:rPr lang="en-US" altLang="en-US" sz="1800" dirty="0"/>
              <a:t>EVS Float Conformance Non Bit-Exact (FS_EVS_FCNBE) </a:t>
            </a:r>
            <a:r>
              <a:rPr lang="en-US" altLang="en-US" sz="1800" dirty="0">
                <a:solidFill>
                  <a:srgbClr val="0000FF"/>
                </a:solidFill>
              </a:rPr>
              <a:t>-&gt; Rel-16</a:t>
            </a:r>
            <a:endParaRPr lang="en-US" altLang="en-US" sz="1800" dirty="0"/>
          </a:p>
          <a:p>
            <a:pPr marL="457200" indent="-457200" eaLnBrk="1" hangingPunct="1">
              <a:lnSpc>
                <a:spcPct val="90000"/>
              </a:lnSpc>
              <a:spcBef>
                <a:spcPts val="1000"/>
              </a:spcBef>
              <a:buFont typeface="Calibri" panose="020F0502020204030204" pitchFamily="34" charset="0"/>
              <a:buAutoNum type="arabicParenR"/>
            </a:pPr>
            <a:r>
              <a:rPr lang="en-US" altLang="en-US" sz="1800" dirty="0"/>
              <a:t>enhanced VoLTE performance (</a:t>
            </a:r>
            <a:r>
              <a:rPr lang="en-US" altLang="en-US" sz="1800" dirty="0" err="1"/>
              <a:t>FS_eVoLP</a:t>
            </a:r>
            <a:r>
              <a:rPr lang="en-US" altLang="en-US" sz="1800" dirty="0"/>
              <a:t>) </a:t>
            </a:r>
            <a:r>
              <a:rPr lang="en-US" altLang="en-US" sz="1800" dirty="0">
                <a:solidFill>
                  <a:srgbClr val="00B050"/>
                </a:solidFill>
              </a:rPr>
              <a:t>– completed !</a:t>
            </a:r>
            <a:endParaRPr lang="en-US" altLang="en-US" sz="1800" dirty="0"/>
          </a:p>
          <a:p>
            <a:pPr marL="457200" indent="-457200" eaLnBrk="1" hangingPunct="1">
              <a:lnSpc>
                <a:spcPct val="90000"/>
              </a:lnSpc>
              <a:spcBef>
                <a:spcPts val="1000"/>
              </a:spcBef>
              <a:buFont typeface="Calibri" panose="020F0502020204030204" pitchFamily="34" charset="0"/>
              <a:buAutoNum type="arabicParenR"/>
            </a:pPr>
            <a:endParaRPr lang="en-US" altLang="en-US" sz="1800" dirty="0"/>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xmlns="" id="{E7B21898-5E02-4C2F-A9C2-CABD0260BA4F}"/>
              </a:ext>
            </a:extLst>
          </p:cNvPr>
          <p:cNvSpPr>
            <a:spLocks noGrp="1"/>
          </p:cNvSpPr>
          <p:nvPr>
            <p:ph type="title"/>
          </p:nvPr>
        </p:nvSpPr>
        <p:spPr/>
        <p:txBody>
          <a:bodyPr/>
          <a:lstStyle/>
          <a:p>
            <a:pPr eaLnBrk="1" hangingPunct="1">
              <a:lnSpc>
                <a:spcPct val="90000"/>
              </a:lnSpc>
              <a:spcBef>
                <a:spcPts val="1000"/>
              </a:spcBef>
            </a:pPr>
            <a:r>
              <a:rPr lang="en-US" altLang="en-US" sz="2800" dirty="0"/>
              <a:t>Study on 5G enhanced Mobile Broadband Media Distribution (FS_5GMedia_Distribution)</a:t>
            </a:r>
          </a:p>
        </p:txBody>
      </p:sp>
      <p:sp>
        <p:nvSpPr>
          <p:cNvPr id="30723" name="Content Placeholder 2">
            <a:extLst>
              <a:ext uri="{FF2B5EF4-FFF2-40B4-BE49-F238E27FC236}">
                <a16:creationId xmlns:a16="http://schemas.microsoft.com/office/drawing/2014/main" xmlns="" id="{A8697903-96A7-4A17-95AD-4554CA07C318}"/>
              </a:ext>
            </a:extLst>
          </p:cNvPr>
          <p:cNvSpPr>
            <a:spLocks noGrp="1"/>
          </p:cNvSpPr>
          <p:nvPr>
            <p:ph idx="1"/>
          </p:nvPr>
        </p:nvSpPr>
        <p:spPr>
          <a:xfrm>
            <a:off x="485775" y="1828800"/>
            <a:ext cx="8388350" cy="3175000"/>
          </a:xfrm>
        </p:spPr>
        <p:txBody>
          <a:bodyPr/>
          <a:lstStyle/>
          <a:p>
            <a:pPr>
              <a:lnSpc>
                <a:spcPct val="90000"/>
              </a:lnSpc>
              <a:spcBef>
                <a:spcPts val="1200"/>
              </a:spcBef>
            </a:pPr>
            <a:r>
              <a:rPr lang="en-US" altLang="en-US" sz="1600" dirty="0"/>
              <a:t>The overall objective of the study item is to identify the required evolutions of media handling network and device functions and APIs of the 5G architecture to satisfy SA1 use cases and evolve PSS and MBMS User services.</a:t>
            </a:r>
          </a:p>
          <a:p>
            <a:pPr>
              <a:lnSpc>
                <a:spcPct val="90000"/>
              </a:lnSpc>
              <a:spcBef>
                <a:spcPts val="1200"/>
              </a:spcBef>
            </a:pPr>
            <a:r>
              <a:rPr lang="en-US" altLang="en-US" sz="1600" dirty="0"/>
              <a:t>At SA4#98, TR 26.891 5G enhanced mobile broadband; Media distribution was progressed with AR and XR Services aspects and conclusions with regards to media APIS definitions.</a:t>
            </a:r>
          </a:p>
          <a:p>
            <a:pPr>
              <a:lnSpc>
                <a:spcPct val="90000"/>
              </a:lnSpc>
              <a:spcBef>
                <a:spcPts val="1200"/>
              </a:spcBef>
            </a:pPr>
            <a:r>
              <a:rPr lang="en-US" altLang="en-US" sz="1600" dirty="0"/>
              <a:t>The following aspects are still pending and more time was planned to complete them:</a:t>
            </a:r>
          </a:p>
          <a:p>
            <a:pPr lvl="1">
              <a:lnSpc>
                <a:spcPct val="90000"/>
              </a:lnSpc>
              <a:spcBef>
                <a:spcPts val="1200"/>
              </a:spcBef>
            </a:pPr>
            <a:r>
              <a:rPr lang="en-US" altLang="en-US" sz="1400" dirty="0"/>
              <a:t>Progress mapping of media services to 5G system</a:t>
            </a:r>
          </a:p>
          <a:p>
            <a:pPr lvl="1">
              <a:lnSpc>
                <a:spcPct val="90000"/>
              </a:lnSpc>
              <a:spcBef>
                <a:spcPts val="1200"/>
              </a:spcBef>
            </a:pPr>
            <a:r>
              <a:rPr lang="en-US" altLang="en-US" sz="1400" dirty="0"/>
              <a:t>Progress device impact analysis and UE APIs</a:t>
            </a:r>
          </a:p>
          <a:p>
            <a:pPr lvl="1">
              <a:lnSpc>
                <a:spcPct val="90000"/>
              </a:lnSpc>
              <a:spcBef>
                <a:spcPts val="1200"/>
              </a:spcBef>
            </a:pPr>
            <a:r>
              <a:rPr lang="en-US" altLang="en-US" sz="1400" dirty="0"/>
              <a:t>Progress of network interface impact analysis</a:t>
            </a:r>
          </a:p>
          <a:p>
            <a:pPr>
              <a:lnSpc>
                <a:spcPct val="90000"/>
              </a:lnSpc>
              <a:spcBef>
                <a:spcPts val="600"/>
              </a:spcBef>
            </a:pPr>
            <a:r>
              <a:rPr lang="en-GB" altLang="en-US" sz="1600" dirty="0">
                <a:cs typeface="Arial" panose="020B0604020202020204" pitchFamily="34" charset="0"/>
              </a:rPr>
              <a:t>WID: </a:t>
            </a:r>
            <a:r>
              <a:rPr lang="fr-FR" altLang="fr-FR" sz="1600" u="sng" dirty="0">
                <a:hlinkClick r:id="rId2" action="ppaction://hlinkfile"/>
              </a:rPr>
              <a:t>SP-170334</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xmlns="" id="{7189C409-ADA4-4571-9DCB-1DC349ABDFAF}"/>
              </a:ext>
            </a:extLst>
          </p:cNvPr>
          <p:cNvGraphicFramePr>
            <a:graphicFrameLocks noGrp="1"/>
          </p:cNvGraphicFramePr>
          <p:nvPr>
            <p:extLst>
              <p:ext uri="{D42A27DB-BD31-4B8C-83A1-F6EECF244321}">
                <p14:modId xmlns:p14="http://schemas.microsoft.com/office/powerpoint/2010/main" xmlns="" val="1785263477"/>
              </p:ext>
            </p:extLst>
          </p:nvPr>
        </p:nvGraphicFramePr>
        <p:xfrm>
          <a:off x="590550" y="5093088"/>
          <a:ext cx="7810500" cy="96043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xmlns="" val="10000"/>
                  </a:ext>
                </a:extLst>
              </a:tr>
              <a:tr h="70119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5G enhanced Mobile Broadband Media Distribution (FS_5GMedia_Distribution)</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26.891</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60% </a:t>
                      </a:r>
                      <a:r>
                        <a:rPr lang="en-GB" sz="1000" b="0" kern="1200" noProof="0" dirty="0">
                          <a:solidFill>
                            <a:srgbClr val="0000FF"/>
                          </a:solidFill>
                          <a:latin typeface="Arial" pitchFamily="34" charset="0"/>
                          <a:ea typeface="+mn-ea"/>
                          <a:cs typeface="Arial" pitchFamily="34" charset="0"/>
                        </a:rPr>
                        <a:t>-&gt; 70%</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aseline="0" dirty="0">
                          <a:solidFill>
                            <a:schemeClr val="tx1"/>
                          </a:solidFill>
                          <a:latin typeface="Arial" panose="020B0604020202020204" pitchFamily="34" charset="0"/>
                          <a:cs typeface="Arial" panose="020B0604020202020204" pitchFamily="34" charset="0"/>
                        </a:rPr>
                        <a:t>none</a:t>
                      </a:r>
                    </a:p>
                  </a:txBody>
                  <a:tcPr marL="45733" marR="45733" marT="45731" marB="45731" anchor="ctr" horzOverflow="overflow"/>
                </a:tc>
                <a:extLst>
                  <a:ext uri="{0D108BD9-81ED-4DB2-BD59-A6C34878D82A}">
                    <a16:rowId xmlns:a16="http://schemas.microsoft.com/office/drawing/2014/main" xmlns="" val="10001"/>
                  </a:ext>
                </a:extLst>
              </a:tr>
            </a:tbl>
          </a:graphicData>
        </a:graphic>
      </p:graphicFrame>
      <p:sp>
        <p:nvSpPr>
          <p:cNvPr id="30744" name="TextBox 1">
            <a:extLst>
              <a:ext uri="{FF2B5EF4-FFF2-40B4-BE49-F238E27FC236}">
                <a16:creationId xmlns:a16="http://schemas.microsoft.com/office/drawing/2014/main" xmlns="" id="{64B7EA16-E0ED-477C-B539-FB3068894795}"/>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xmlns="" id="{A3B1128C-F4B8-4A6D-8D85-FCDB21598F50}"/>
              </a:ext>
            </a:extLst>
          </p:cNvPr>
          <p:cNvSpPr>
            <a:spLocks noGrp="1"/>
          </p:cNvSpPr>
          <p:nvPr>
            <p:ph type="title"/>
          </p:nvPr>
        </p:nvSpPr>
        <p:spPr/>
        <p:txBody>
          <a:bodyPr/>
          <a:lstStyle/>
          <a:p>
            <a:pPr eaLnBrk="1" hangingPunct="1">
              <a:lnSpc>
                <a:spcPct val="90000"/>
              </a:lnSpc>
              <a:spcBef>
                <a:spcPts val="1000"/>
              </a:spcBef>
            </a:pPr>
            <a:r>
              <a:rPr lang="en-US" altLang="en-US" sz="2800" dirty="0"/>
              <a:t>Study on MBMS User Services for IoT (</a:t>
            </a:r>
            <a:r>
              <a:rPr lang="en-US" altLang="en-US" sz="2800" dirty="0" err="1"/>
              <a:t>FS_MBMS_IoT</a:t>
            </a:r>
            <a:r>
              <a:rPr lang="en-US" altLang="en-US" sz="2800" dirty="0"/>
              <a:t>)</a:t>
            </a:r>
          </a:p>
        </p:txBody>
      </p:sp>
      <p:sp>
        <p:nvSpPr>
          <p:cNvPr id="31747" name="Content Placeholder 2">
            <a:extLst>
              <a:ext uri="{FF2B5EF4-FFF2-40B4-BE49-F238E27FC236}">
                <a16:creationId xmlns:a16="http://schemas.microsoft.com/office/drawing/2014/main" xmlns="" id="{EBCCBBED-B8BF-495D-850A-D5226957E597}"/>
              </a:ext>
            </a:extLst>
          </p:cNvPr>
          <p:cNvSpPr>
            <a:spLocks noGrp="1"/>
          </p:cNvSpPr>
          <p:nvPr>
            <p:ph idx="1"/>
          </p:nvPr>
        </p:nvSpPr>
        <p:spPr>
          <a:xfrm>
            <a:off x="485775" y="1828800"/>
            <a:ext cx="8388350" cy="3678238"/>
          </a:xfrm>
        </p:spPr>
        <p:txBody>
          <a:bodyPr/>
          <a:lstStyle/>
          <a:p>
            <a:pPr>
              <a:lnSpc>
                <a:spcPct val="90000"/>
              </a:lnSpc>
              <a:spcBef>
                <a:spcPts val="1200"/>
              </a:spcBef>
            </a:pPr>
            <a:r>
              <a:rPr lang="en-US" altLang="en-US" sz="1600" dirty="0"/>
              <a:t>The objective of this study is to investigate and make recommendations on MBMS User Service profiles and optimizations to provide for IoT.</a:t>
            </a:r>
          </a:p>
          <a:p>
            <a:pPr>
              <a:lnSpc>
                <a:spcPct val="90000"/>
              </a:lnSpc>
              <a:spcBef>
                <a:spcPts val="1200"/>
              </a:spcBef>
            </a:pPr>
            <a:r>
              <a:rPr lang="en-US" altLang="en-US" sz="1600" dirty="0"/>
              <a:t>At SA4#98 3GPP TR 26.850 MBMS for IoT (Release 15) was progressed to V1.2.0, including</a:t>
            </a:r>
          </a:p>
          <a:p>
            <a:pPr lvl="1">
              <a:lnSpc>
                <a:spcPct val="90000"/>
              </a:lnSpc>
              <a:spcBef>
                <a:spcPts val="1200"/>
              </a:spcBef>
            </a:pPr>
            <a:r>
              <a:rPr lang="en-US" altLang="en-US" sz="1400" dirty="0"/>
              <a:t>ASN.1 binary FDT instance format</a:t>
            </a:r>
          </a:p>
          <a:p>
            <a:pPr lvl="1">
              <a:lnSpc>
                <a:spcPct val="90000"/>
              </a:lnSpc>
              <a:spcBef>
                <a:spcPts val="1200"/>
              </a:spcBef>
            </a:pPr>
            <a:r>
              <a:rPr lang="en-US" altLang="en-US" sz="1400" dirty="0"/>
              <a:t>ASN.1 binary format for reception report message</a:t>
            </a:r>
          </a:p>
          <a:p>
            <a:pPr lvl="1">
              <a:lnSpc>
                <a:spcPct val="90000"/>
              </a:lnSpc>
              <a:spcBef>
                <a:spcPts val="1200"/>
              </a:spcBef>
            </a:pPr>
            <a:r>
              <a:rPr lang="en-US" altLang="en-US" sz="1400" dirty="0"/>
              <a:t>Solution for service announcement procedures</a:t>
            </a:r>
          </a:p>
          <a:p>
            <a:pPr lvl="1">
              <a:lnSpc>
                <a:spcPct val="90000"/>
              </a:lnSpc>
              <a:spcBef>
                <a:spcPts val="1200"/>
              </a:spcBef>
            </a:pPr>
            <a:r>
              <a:rPr lang="en-US" altLang="en-US" sz="1400" dirty="0"/>
              <a:t>Modifications to </a:t>
            </a:r>
            <a:r>
              <a:rPr lang="en-US" altLang="en-US" sz="1400" dirty="0" err="1"/>
              <a:t>CoAP</a:t>
            </a:r>
            <a:r>
              <a:rPr lang="en-US" altLang="en-US" sz="1400" dirty="0"/>
              <a:t>-based File Repair Description</a:t>
            </a:r>
          </a:p>
          <a:p>
            <a:pPr>
              <a:lnSpc>
                <a:spcPct val="90000"/>
              </a:lnSpc>
              <a:spcBef>
                <a:spcPts val="600"/>
              </a:spcBef>
            </a:pPr>
            <a:r>
              <a:rPr lang="en-GB" altLang="en-US" sz="1600" dirty="0">
                <a:cs typeface="Arial" panose="020B0604020202020204" pitchFamily="34" charset="0"/>
              </a:rPr>
              <a:t>WID: </a:t>
            </a:r>
            <a:r>
              <a:rPr lang="fr-FR" altLang="fr-FR" sz="1600" u="sng" dirty="0">
                <a:hlinkClick r:id="rId2" action="ppaction://hlinkfile"/>
              </a:rPr>
              <a:t>SP-170592</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xmlns="" id="{4670CC08-2763-4B48-9F94-136534C5AA0A}"/>
              </a:ext>
            </a:extLst>
          </p:cNvPr>
          <p:cNvGraphicFramePr>
            <a:graphicFrameLocks noGrp="1"/>
          </p:cNvGraphicFramePr>
          <p:nvPr>
            <p:extLst>
              <p:ext uri="{D42A27DB-BD31-4B8C-83A1-F6EECF244321}">
                <p14:modId xmlns:p14="http://schemas.microsoft.com/office/powerpoint/2010/main" xmlns="" val="3281154694"/>
              </p:ext>
            </p:extLst>
          </p:nvPr>
        </p:nvGraphicFramePr>
        <p:xfrm>
          <a:off x="590550" y="5247836"/>
          <a:ext cx="7810500" cy="96043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xmlns="" val="10000"/>
                  </a:ext>
                </a:extLst>
              </a:tr>
              <a:tr h="701198">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MBMS User Services for </a:t>
                      </a:r>
                      <a:r>
                        <a:rPr lang="en-US" altLang="en-US" sz="1000" dirty="0" err="1">
                          <a:latin typeface="Arial" panose="020B0604020202020204" pitchFamily="34" charset="0"/>
                          <a:cs typeface="Arial" panose="020B0604020202020204" pitchFamily="34" charset="0"/>
                        </a:rPr>
                        <a:t>IoT</a:t>
                      </a:r>
                      <a:r>
                        <a:rPr lang="en-US" altLang="en-US" sz="1000" dirty="0">
                          <a:latin typeface="Arial" panose="020B0604020202020204" pitchFamily="34" charset="0"/>
                          <a:cs typeface="Arial" panose="020B0604020202020204" pitchFamily="34" charset="0"/>
                        </a:rPr>
                        <a:t> (</a:t>
                      </a:r>
                      <a:r>
                        <a:rPr lang="en-US" altLang="en-US" sz="1000" dirty="0" err="1">
                          <a:latin typeface="Arial" panose="020B0604020202020204" pitchFamily="34" charset="0"/>
                          <a:cs typeface="Arial" panose="020B0604020202020204" pitchFamily="34" charset="0"/>
                        </a:rPr>
                        <a:t>FS_MBMS_IoT</a:t>
                      </a:r>
                      <a:r>
                        <a:rPr lang="en-US" altLang="en-US" sz="1000" dirty="0">
                          <a:latin typeface="Arial" panose="020B0604020202020204" pitchFamily="34" charset="0"/>
                          <a:cs typeface="Arial" panose="020B0604020202020204" pitchFamily="34" charset="0"/>
                        </a:rPr>
                        <a:t>)</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26.850</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80% </a:t>
                      </a:r>
                      <a:r>
                        <a:rPr lang="en-GB" sz="1000" b="0" kern="1200" noProof="0" dirty="0">
                          <a:solidFill>
                            <a:srgbClr val="0000FF"/>
                          </a:solidFill>
                          <a:latin typeface="Arial" pitchFamily="34" charset="0"/>
                          <a:ea typeface="+mn-ea"/>
                          <a:cs typeface="Arial" pitchFamily="34" charset="0"/>
                        </a:rPr>
                        <a:t>-&gt; 90%</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aseline="0" dirty="0">
                          <a:solidFill>
                            <a:schemeClr val="tx1"/>
                          </a:solidFill>
                          <a:latin typeface="Arial" panose="020B0604020202020204" pitchFamily="34" charset="0"/>
                          <a:cs typeface="Arial" panose="020B0604020202020204" pitchFamily="34" charset="0"/>
                        </a:rPr>
                        <a:t>none</a:t>
                      </a:r>
                    </a:p>
                  </a:txBody>
                  <a:tcPr marL="45733" marR="45733" marT="45731" marB="45731" anchor="ctr" horzOverflow="overflow"/>
                </a:tc>
                <a:extLst>
                  <a:ext uri="{0D108BD9-81ED-4DB2-BD59-A6C34878D82A}">
                    <a16:rowId xmlns:a16="http://schemas.microsoft.com/office/drawing/2014/main" xmlns="" val="10001"/>
                  </a:ext>
                </a:extLst>
              </a:tr>
            </a:tbl>
          </a:graphicData>
        </a:graphic>
      </p:graphicFrame>
      <p:sp>
        <p:nvSpPr>
          <p:cNvPr id="31768" name="TextBox 1">
            <a:extLst>
              <a:ext uri="{FF2B5EF4-FFF2-40B4-BE49-F238E27FC236}">
                <a16:creationId xmlns:a16="http://schemas.microsoft.com/office/drawing/2014/main" xmlns="" id="{38726326-2A7E-4ACE-BF70-309C15A13491}"/>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xmlns=""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a:t>EVS Float Conformance Non Bit-Exact (FS_EVS_FCNBE)</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xmlns=""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this study item is to study non bit-exact conformance criteria and a set of potential conformance tool(s) for the floating-point code in TS 26.443, ensuring that high quality floating-point implementations preserve the quality of EVS. </a:t>
            </a:r>
          </a:p>
          <a:p>
            <a:pPr>
              <a:lnSpc>
                <a:spcPct val="90000"/>
              </a:lnSpc>
              <a:spcBef>
                <a:spcPts val="1200"/>
              </a:spcBef>
            </a:pPr>
            <a:r>
              <a:rPr lang="en-US" altLang="en-US" sz="1600" dirty="0"/>
              <a:t>At SA4#98, the draft TR 26.843 Study on Non Bit-Exact Conformance Criteria and Tools for Floating-Point EVS Codec (Release 15) was progressed to v. 1.0.0. This technical report investigates methods and criteria for a conformance process of EVS floating-point implementation. Three tests are proposed as part of the conformance process. Evaluation results are presented for various compilers and compilation options, as well as some code changes.</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SP-170618</a:t>
            </a:r>
            <a:endParaRPr lang="en-US" altLang="en-US" sz="1600"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xmlns="" id="{59AFEB83-E819-4F82-A8EA-5E7F8AFCD3D8}"/>
              </a:ext>
            </a:extLst>
          </p:cNvPr>
          <p:cNvGraphicFramePr>
            <a:graphicFrameLocks noGrp="1"/>
          </p:cNvGraphicFramePr>
          <p:nvPr>
            <p:extLst>
              <p:ext uri="{D42A27DB-BD31-4B8C-83A1-F6EECF244321}">
                <p14:modId xmlns:p14="http://schemas.microsoft.com/office/powerpoint/2010/main" xmlns="" val="3031254547"/>
              </p:ext>
            </p:extLst>
          </p:nvPr>
        </p:nvGraphicFramePr>
        <p:xfrm>
          <a:off x="590550" y="5075238"/>
          <a:ext cx="7810500" cy="10974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EVS Float Conformance Non Bit-Exact (FS_EVS_FCNBE)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26.843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60% </a:t>
                      </a:r>
                      <a:r>
                        <a:rPr lang="en-GB" sz="1000" b="0" kern="1200" noProof="0" dirty="0">
                          <a:solidFill>
                            <a:srgbClr val="0000FF"/>
                          </a:solidFill>
                          <a:latin typeface="Arial" pitchFamily="34" charset="0"/>
                          <a:ea typeface="+mn-ea"/>
                          <a:cs typeface="Arial"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SP-180284</a:t>
                      </a:r>
                      <a:r>
                        <a:rPr lang="en-US" sz="1000" b="0" i="0" u="none" strike="noStrike" dirty="0">
                          <a:solidFill>
                            <a:srgbClr val="000000"/>
                          </a:solidFill>
                          <a:effectLst/>
                          <a:latin typeface="Arial" panose="020B0604020202020204" pitchFamily="34" charset="0"/>
                        </a:rPr>
                        <a:t> Draft TR 26.843 Study on Non Bit-Exact Conformance Criteria and Tools for Floating-Point EVS Codec (Release 15) v. 1.0.0 (FS_EVS_FCNBE)</a:t>
                      </a: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33816" name="TextBox 1">
            <a:extLst>
              <a:ext uri="{FF2B5EF4-FFF2-40B4-BE49-F238E27FC236}">
                <a16:creationId xmlns:a16="http://schemas.microsoft.com/office/drawing/2014/main" xmlns=""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231305967"/>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xmlns=""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a:t>enhanced VoLTE performance (</a:t>
            </a:r>
            <a:r>
              <a:rPr lang="en-US" altLang="en-US" sz="2800" dirty="0" err="1"/>
              <a:t>FS_eVoLP</a:t>
            </a:r>
            <a:r>
              <a:rPr lang="en-US" altLang="en-US" sz="2800" dirty="0"/>
              <a:t>) </a:t>
            </a:r>
            <a:r>
              <a:rPr lang="en-US" altLang="en-US" sz="2800" dirty="0">
                <a:solidFill>
                  <a:srgbClr val="00B050"/>
                </a:solidFill>
              </a:rPr>
              <a:t>– completed !</a:t>
            </a:r>
          </a:p>
        </p:txBody>
      </p:sp>
      <p:sp>
        <p:nvSpPr>
          <p:cNvPr id="33795" name="Content Placeholder 2">
            <a:extLst>
              <a:ext uri="{FF2B5EF4-FFF2-40B4-BE49-F238E27FC236}">
                <a16:creationId xmlns:a16="http://schemas.microsoft.com/office/drawing/2014/main" xmlns=""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objectives of the study item are to:</a:t>
            </a:r>
          </a:p>
          <a:p>
            <a:pPr lvl="1">
              <a:lnSpc>
                <a:spcPct val="90000"/>
              </a:lnSpc>
              <a:spcBef>
                <a:spcPts val="1200"/>
              </a:spcBef>
            </a:pPr>
            <a:r>
              <a:rPr lang="en-US" altLang="en-US" sz="1200" dirty="0"/>
              <a:t>Produce guidelines or potential requirements to ensure that MTSI clients send requests to adapt to robust modes of codec operation when necessary. </a:t>
            </a:r>
          </a:p>
          <a:p>
            <a:pPr lvl="1">
              <a:lnSpc>
                <a:spcPct val="90000"/>
              </a:lnSpc>
              <a:spcBef>
                <a:spcPts val="1200"/>
              </a:spcBef>
            </a:pPr>
            <a:r>
              <a:rPr lang="en-US" altLang="en-US" sz="1200" dirty="0"/>
              <a:t>Study Mechanisms to indicate at setup a terminal’s ability to send adaptation triggers.</a:t>
            </a:r>
          </a:p>
          <a:p>
            <a:pPr lvl="1">
              <a:lnSpc>
                <a:spcPct val="90000"/>
              </a:lnSpc>
              <a:spcBef>
                <a:spcPts val="1200"/>
              </a:spcBef>
            </a:pPr>
            <a:r>
              <a:rPr lang="en-US" altLang="en-US" sz="1200" dirty="0"/>
              <a:t>Evaluate the impact of proprietary client implementations of Packet-Loss Concealment and Jitter Buffer Management (JBM) on having different Max PLR and potential mechanisms to indicate this to the network.</a:t>
            </a:r>
          </a:p>
          <a:p>
            <a:pPr>
              <a:lnSpc>
                <a:spcPct val="90000"/>
              </a:lnSpc>
              <a:spcBef>
                <a:spcPts val="1200"/>
              </a:spcBef>
            </a:pPr>
            <a:r>
              <a:rPr lang="en-US" altLang="en-US" sz="1600" dirty="0"/>
              <a:t>At SA4#98, the TR was updated with maximum packet loss rate (PLR) operating points for speech codecs; with a study of the static and dynamic allocation of uplink Max. PLR and downlink Max. PLR and with conclusions.</a:t>
            </a:r>
          </a:p>
          <a:p>
            <a:pPr>
              <a:lnSpc>
                <a:spcPct val="90000"/>
              </a:lnSpc>
              <a:spcBef>
                <a:spcPts val="1200"/>
              </a:spcBef>
            </a:pPr>
            <a:r>
              <a:rPr lang="en-US" altLang="en-US" sz="1600" dirty="0"/>
              <a:t>An LS on </a:t>
            </a:r>
            <a:r>
              <a:rPr lang="en-US" altLang="en-US" sz="1600" dirty="0" err="1"/>
              <a:t>FS_eVoLP</a:t>
            </a:r>
            <a:r>
              <a:rPr lang="en-US" altLang="en-US" sz="1600" dirty="0"/>
              <a:t> (To: RAN2, SA2, CT1, CT3, CT4) was sent.</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SP-170615</a:t>
            </a:r>
            <a:endParaRPr lang="en-US" altLang="en-US" sz="1600"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xmlns="" id="{59AFEB83-E819-4F82-A8EA-5E7F8AFCD3D8}"/>
              </a:ext>
            </a:extLst>
          </p:cNvPr>
          <p:cNvGraphicFramePr>
            <a:graphicFrameLocks noGrp="1"/>
          </p:cNvGraphicFramePr>
          <p:nvPr>
            <p:extLst>
              <p:ext uri="{D42A27DB-BD31-4B8C-83A1-F6EECF244321}">
                <p14:modId xmlns:p14="http://schemas.microsoft.com/office/powerpoint/2010/main" xmlns="" val="262771808"/>
              </p:ext>
            </p:extLst>
          </p:nvPr>
        </p:nvGraphicFramePr>
        <p:xfrm>
          <a:off x="590550" y="5095554"/>
          <a:ext cx="7810500" cy="10974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enhanced VoLTE performance (</a:t>
                      </a:r>
                      <a:r>
                        <a:rPr lang="en-US" altLang="en-US" sz="1000" dirty="0" err="1"/>
                        <a:t>FS_eVoLP</a:t>
                      </a:r>
                      <a:r>
                        <a:rPr lang="en-US"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26.959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75% </a:t>
                      </a:r>
                      <a:r>
                        <a:rPr lang="en-GB" sz="1000" b="0" kern="1200" noProof="0" dirty="0">
                          <a:solidFill>
                            <a:srgbClr val="0000FF"/>
                          </a:solidFill>
                          <a:latin typeface="Arial" pitchFamily="34" charset="0"/>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SP-180283</a:t>
                      </a:r>
                      <a:r>
                        <a:rPr lang="en-US" sz="1000" b="0" i="0" u="none" strike="noStrike" dirty="0">
                          <a:solidFill>
                            <a:srgbClr val="000000"/>
                          </a:solidFill>
                          <a:effectLst/>
                          <a:latin typeface="Arial" panose="020B0604020202020204" pitchFamily="34" charset="0"/>
                        </a:rPr>
                        <a:t> Draft TR 26.959 Study on enhanced Voice over LTE (VoLTE) performance (Release 15) v. 2.0.0 (</a:t>
                      </a:r>
                      <a:r>
                        <a:rPr lang="en-US" sz="1000" b="0" i="0" u="none" strike="noStrike" dirty="0" err="1">
                          <a:solidFill>
                            <a:srgbClr val="000000"/>
                          </a:solidFill>
                          <a:effectLst/>
                          <a:latin typeface="Arial" panose="020B0604020202020204" pitchFamily="34" charset="0"/>
                        </a:rPr>
                        <a:t>FS_eVoLP</a:t>
                      </a:r>
                      <a:r>
                        <a:rPr lang="en-US" sz="1000" b="0" i="0" u="none" strike="noStrike" dirty="0">
                          <a:solidFill>
                            <a:srgbClr val="000000"/>
                          </a:solidFill>
                          <a:effectLst/>
                          <a:latin typeface="Arial" panose="020B0604020202020204" pitchFamily="34" charset="0"/>
                        </a:rPr>
                        <a:t>)</a:t>
                      </a:r>
                    </a:p>
                    <a:p>
                      <a:pPr marL="0" marR="0" lvl="0" indent="0" algn="l" defTabSz="914400" rtl="0" eaLnBrk="1" fontAlgn="base" latinLnBrk="0" hangingPunct="1">
                        <a:lnSpc>
                          <a:spcPct val="100000"/>
                        </a:lnSpc>
                        <a:spcBef>
                          <a:spcPts val="0"/>
                        </a:spcBef>
                        <a:spcAft>
                          <a:spcPts val="0"/>
                        </a:spcAft>
                        <a:buClrTx/>
                        <a:buSzPct val="100000"/>
                        <a:buFont typeface="Arial" panose="020B0604020202020204" pitchFamily="34" charset="0"/>
                        <a:buNone/>
                        <a:tabLst/>
                        <a:defRPr/>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33816" name="TextBox 1">
            <a:extLst>
              <a:ext uri="{FF2B5EF4-FFF2-40B4-BE49-F238E27FC236}">
                <a16:creationId xmlns:a16="http://schemas.microsoft.com/office/drawing/2014/main" xmlns=""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2275563544"/>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xmlns="" id="{29BBB8F7-D22A-407D-9F82-D8B1A497D0A8}"/>
              </a:ext>
            </a:extLst>
          </p:cNvPr>
          <p:cNvSpPr>
            <a:spLocks noGrp="1"/>
          </p:cNvSpPr>
          <p:nvPr>
            <p:ph type="title"/>
          </p:nvPr>
        </p:nvSpPr>
        <p:spPr/>
        <p:txBody>
          <a:bodyPr/>
          <a:lstStyle/>
          <a:p>
            <a:r>
              <a:rPr lang="en-GB" altLang="en-US" dirty="0"/>
              <a:t>Work progress: Rel-16 Study Items</a:t>
            </a:r>
            <a:endParaRPr lang="en-US" altLang="en-US" dirty="0"/>
          </a:p>
        </p:txBody>
      </p:sp>
      <p:sp>
        <p:nvSpPr>
          <p:cNvPr id="3" name="Content Placeholder 2">
            <a:extLst>
              <a:ext uri="{FF2B5EF4-FFF2-40B4-BE49-F238E27FC236}">
                <a16:creationId xmlns:a16="http://schemas.microsoft.com/office/drawing/2014/main" xmlns="" id="{99BF40F0-62C5-4053-942C-3F65986451B1}"/>
              </a:ext>
            </a:extLst>
          </p:cNvPr>
          <p:cNvSpPr>
            <a:spLocks noGrp="1"/>
          </p:cNvSpPr>
          <p:nvPr>
            <p:ph idx="1"/>
          </p:nvPr>
        </p:nvSpPr>
        <p:spPr>
          <a:xfrm>
            <a:off x="485775" y="1676400"/>
            <a:ext cx="8388350" cy="4608513"/>
          </a:xfrm>
          <a:extLst/>
        </p:spPr>
        <p:txBody>
          <a:bodyPr/>
          <a:lstStyle/>
          <a:p>
            <a:pPr marL="400050" eaLnBrk="1" hangingPunct="1">
              <a:lnSpc>
                <a:spcPct val="90000"/>
              </a:lnSpc>
              <a:buFont typeface="Calibri" panose="020F0502020204030204" pitchFamily="34" charset="0"/>
              <a:buAutoNum type="arabicParenR"/>
              <a:defRPr/>
            </a:pPr>
            <a:r>
              <a:rPr lang="en-US" altLang="en-US" sz="2000" dirty="0"/>
              <a:t>V2X Media Handling and Interaction (FS_mV2X)</a:t>
            </a:r>
          </a:p>
          <a:p>
            <a:pPr marL="400050" eaLnBrk="1" hangingPunct="1">
              <a:lnSpc>
                <a:spcPct val="90000"/>
              </a:lnSpc>
              <a:buFont typeface="Calibri" panose="020F0502020204030204" pitchFamily="34" charset="0"/>
              <a:buAutoNum type="arabicParenR"/>
              <a:defRPr/>
            </a:pPr>
            <a:r>
              <a:rPr lang="en-US" altLang="en-US" sz="2000" dirty="0" err="1"/>
              <a:t>QoE</a:t>
            </a:r>
            <a:r>
              <a:rPr lang="en-US" altLang="en-US" sz="2000" dirty="0"/>
              <a:t> metrics for VR (</a:t>
            </a:r>
            <a:r>
              <a:rPr lang="en-US" altLang="en-US" sz="2000" dirty="0" err="1"/>
              <a:t>FS_QoE_VR</a:t>
            </a:r>
            <a:r>
              <a:rPr lang="en-US" altLang="en-US" sz="2000" dirty="0"/>
              <a:t>)</a:t>
            </a:r>
          </a:p>
          <a:p>
            <a:pPr marL="400050" eaLnBrk="1" hangingPunct="1">
              <a:lnSpc>
                <a:spcPct val="90000"/>
              </a:lnSpc>
              <a:buFont typeface="Calibri" panose="020F0502020204030204" pitchFamily="34" charset="0"/>
              <a:buAutoNum type="arabicParenR"/>
              <a:defRPr/>
            </a:pPr>
            <a:r>
              <a:rPr lang="en-US" altLang="en-US" sz="2000" dirty="0"/>
              <a:t>Media Handling Aspects of RAN Delay Budget Reporting in MTSI (FS_E2E_DELAY)</a:t>
            </a:r>
          </a:p>
          <a:p>
            <a:pPr marL="400050" eaLnBrk="1" hangingPunct="1">
              <a:lnSpc>
                <a:spcPct val="90000"/>
              </a:lnSpc>
              <a:buFont typeface="Calibri" panose="020F0502020204030204" pitchFamily="34" charset="0"/>
              <a:buAutoNum type="arabicParenR"/>
              <a:defRPr/>
            </a:pPr>
            <a:r>
              <a:rPr lang="en-US" altLang="en-US" sz="2000" dirty="0"/>
              <a:t>Study on Media Handling Aspects of Conversational Services in 5G Systems (FS_5G_MEDIA_MTSI)</a:t>
            </a:r>
          </a:p>
          <a:p>
            <a:pPr marL="400050" eaLnBrk="1" hangingPunct="1">
              <a:lnSpc>
                <a:spcPct val="90000"/>
              </a:lnSpc>
              <a:buFont typeface="Calibri" panose="020F0502020204030204" pitchFamily="34" charset="0"/>
              <a:buAutoNum type="arabicParenR"/>
              <a:defRPr/>
            </a:pPr>
            <a:endParaRPr lang="en-US" altLang="en-US" sz="2000" dirty="0"/>
          </a:p>
          <a:p>
            <a:pPr marL="400050" eaLnBrk="1" hangingPunct="1">
              <a:lnSpc>
                <a:spcPct val="90000"/>
              </a:lnSpc>
              <a:buFont typeface="Calibri" panose="020F0502020204030204" pitchFamily="34" charset="0"/>
              <a:buAutoNum type="arabicParenR"/>
              <a:defRPr/>
            </a:pPr>
            <a:endParaRPr lang="en-US" altLang="en-US" sz="2000" dirty="0"/>
          </a:p>
          <a:p>
            <a:pPr marL="57150" indent="0" eaLnBrk="1" hangingPunct="1">
              <a:lnSpc>
                <a:spcPct val="90000"/>
              </a:lnSpc>
              <a:buNone/>
              <a:defRPr/>
            </a:pPr>
            <a:endParaRPr lang="en-GB" altLang="en-US" sz="2000" dirty="0"/>
          </a:p>
          <a:p>
            <a:pPr marL="457200" indent="-457200" eaLnBrk="1" fontAlgn="auto" hangingPunct="1">
              <a:lnSpc>
                <a:spcPct val="90000"/>
              </a:lnSpc>
              <a:spcBef>
                <a:spcPts val="1200"/>
              </a:spcBef>
              <a:buFont typeface="+mj-lt"/>
              <a:buAutoNum type="arabicParenR"/>
              <a:defRPr/>
            </a:pPr>
            <a:endParaRPr lang="en-GB" sz="2400" dirty="0"/>
          </a:p>
          <a:p>
            <a:pPr eaLnBrk="1" fontAlgn="auto" hangingPunct="1">
              <a:lnSpc>
                <a:spcPct val="85000"/>
              </a:lnSpc>
              <a:spcBef>
                <a:spcPts val="600"/>
              </a:spcBef>
              <a:defRPr/>
            </a:pPr>
            <a:endParaRPr lang="fi-FI" sz="2400" dirty="0"/>
          </a:p>
          <a:p>
            <a:pPr marL="0" indent="0">
              <a:buFontTx/>
              <a:buNone/>
              <a:defRPr/>
            </a:pPr>
            <a:endParaRPr lang="en-US" sz="2400" dirty="0"/>
          </a:p>
        </p:txBody>
      </p:sp>
    </p:spTree>
    <p:extLst>
      <p:ext uri="{BB962C8B-B14F-4D97-AF65-F5344CB8AC3E}">
        <p14:creationId xmlns:p14="http://schemas.microsoft.com/office/powerpoint/2010/main" xmlns="" val="293953424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xmlns=""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V2X Media Handling and Interaction (FS_mV2X)</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xmlns=""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overall objective of this work item is to </a:t>
            </a:r>
            <a:r>
              <a:rPr lang="en-US" altLang="en-US" sz="1600" dirty="0" err="1"/>
              <a:t>analyse</a:t>
            </a:r>
            <a:r>
              <a:rPr lang="en-US" altLang="en-US" sz="1600" dirty="0"/>
              <a:t> the use cases of </a:t>
            </a:r>
            <a:r>
              <a:rPr lang="en-US" altLang="en-US" sz="1600" dirty="0" err="1"/>
              <a:t>VaD</a:t>
            </a:r>
            <a:r>
              <a:rPr lang="en-US" altLang="en-US" sz="1600" dirty="0"/>
              <a:t> explained in TR 22.886 and their requirements in TS 22.186 in detail, to clarify the operation of advanced driving using networked visual information. The required procedures for media capture, compression, and transmission are investigated. We also study the possibility of using other types of media-related information 3GPP services can supply to vehicles, such as voice, audio, image, or graphics.</a:t>
            </a:r>
          </a:p>
          <a:p>
            <a:pPr>
              <a:lnSpc>
                <a:spcPct val="90000"/>
              </a:lnSpc>
              <a:spcBef>
                <a:spcPts val="1200"/>
              </a:spcBef>
            </a:pPr>
            <a:r>
              <a:rPr lang="en-US" altLang="en-US" sz="1600" dirty="0"/>
              <a:t>At SA4#98, the TR 26.985 was progressed with agreed proposed text for Use Cases. </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SP-170810</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2BAABD49-FB61-47B4-9203-F477B5F8523C}"/>
              </a:ext>
            </a:extLst>
          </p:cNvPr>
          <p:cNvGraphicFramePr>
            <a:graphicFrameLocks noGrp="1"/>
          </p:cNvGraphicFramePr>
          <p:nvPr>
            <p:extLst>
              <p:ext uri="{D42A27DB-BD31-4B8C-83A1-F6EECF244321}">
                <p14:modId xmlns:p14="http://schemas.microsoft.com/office/powerpoint/2010/main" xmlns="" val="2294468216"/>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V2X Media Handling and Interaction (FS_mV2X)</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26.985 </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50% </a:t>
                      </a:r>
                      <a:r>
                        <a:rPr lang="en-GB" sz="1000" b="0" kern="1200" noProof="0" dirty="0">
                          <a:solidFill>
                            <a:srgbClr val="0000FF"/>
                          </a:solidFill>
                          <a:latin typeface="Arial" pitchFamily="34" charset="0"/>
                          <a:ea typeface="+mn-ea"/>
                          <a:cs typeface="Arial" pitchFamily="34" charset="0"/>
                        </a:rPr>
                        <a:t>-&gt; 60 %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SA#82</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25624" name="TextBox 1">
            <a:extLst>
              <a:ext uri="{FF2B5EF4-FFF2-40B4-BE49-F238E27FC236}">
                <a16:creationId xmlns:a16="http://schemas.microsoft.com/office/drawing/2014/main" xmlns=""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1528712624"/>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xmlns=""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err="1"/>
              <a:t>QoE</a:t>
            </a:r>
            <a:r>
              <a:rPr lang="en-US" altLang="en-US" sz="2800" dirty="0"/>
              <a:t> metrics for VR (</a:t>
            </a:r>
            <a:r>
              <a:rPr lang="en-US" altLang="en-US" sz="2800" dirty="0" err="1"/>
              <a:t>FS_QoE_VR</a:t>
            </a:r>
            <a:r>
              <a:rPr lang="en-US" altLang="en-US" sz="2800" dirty="0"/>
              <a:t>)</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xmlns=""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this Study Item is to investigate the </a:t>
            </a:r>
            <a:r>
              <a:rPr lang="en-US" altLang="en-US" sz="1600" dirty="0" err="1"/>
              <a:t>QoE</a:t>
            </a:r>
            <a:r>
              <a:rPr lang="en-US" altLang="en-US" sz="1600" dirty="0"/>
              <a:t> parameters and metrics which may need to be reported by the client to the network for evaluation of VR user experience.</a:t>
            </a:r>
          </a:p>
          <a:p>
            <a:pPr>
              <a:lnSpc>
                <a:spcPct val="90000"/>
              </a:lnSpc>
              <a:spcBef>
                <a:spcPts val="1200"/>
              </a:spcBef>
            </a:pPr>
            <a:r>
              <a:rPr lang="en-US" altLang="en-US" sz="1600" dirty="0"/>
              <a:t>At SA4#98, the Draft TR 26.929 </a:t>
            </a:r>
            <a:r>
              <a:rPr lang="en-US" altLang="en-US" sz="1600" dirty="0" err="1"/>
              <a:t>QoE</a:t>
            </a:r>
            <a:r>
              <a:rPr lang="en-US" altLang="en-US" sz="1600" dirty="0"/>
              <a:t> parameters and metrics relevant to the Virtual Reality (VR) user experience, was progressed to v. 0.3.0 with inclusion of viewport-related information flow.</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SP-170614</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59AFEB83-E819-4F82-A8EA-5E7F8AFCD3D8}"/>
              </a:ext>
            </a:extLst>
          </p:cNvPr>
          <p:cNvGraphicFramePr>
            <a:graphicFrameLocks noGrp="1"/>
          </p:cNvGraphicFramePr>
          <p:nvPr>
            <p:extLst>
              <p:ext uri="{D42A27DB-BD31-4B8C-83A1-F6EECF244321}">
                <p14:modId xmlns:p14="http://schemas.microsoft.com/office/powerpoint/2010/main" xmlns="" val="3966983998"/>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t>QoE</a:t>
                      </a:r>
                      <a:r>
                        <a:rPr lang="en-US" altLang="en-US" sz="1000" dirty="0"/>
                        <a:t> metrics for VR (</a:t>
                      </a:r>
                      <a:r>
                        <a:rPr lang="en-US" altLang="en-US" sz="1000" dirty="0" err="1"/>
                        <a:t>FS_QoE_VR</a:t>
                      </a:r>
                      <a:r>
                        <a:rPr lang="en-US" altLang="en-US" sz="1000" dirty="0"/>
                        <a:t>)</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26.929</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15% </a:t>
                      </a:r>
                      <a:r>
                        <a:rPr lang="en-GB" sz="1000" b="0" kern="1200" noProof="0" dirty="0">
                          <a:solidFill>
                            <a:srgbClr val="0000FF"/>
                          </a:solidFill>
                          <a:latin typeface="Arial" pitchFamily="34" charset="0"/>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 </a:t>
                      </a:r>
                      <a:r>
                        <a:rPr lang="en-GB" sz="1000" b="0" kern="1200" dirty="0">
                          <a:solidFill>
                            <a:srgbClr val="0000FF"/>
                          </a:solidFill>
                          <a:latin typeface="Arial" pitchFamily="34" charset="0"/>
                          <a:ea typeface="+mn-ea"/>
                          <a:cs typeface="Arial" pitchFamily="34" charset="0"/>
                        </a:rPr>
                        <a:t>-&gt; SA#82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33816" name="TextBox 1">
            <a:extLst>
              <a:ext uri="{FF2B5EF4-FFF2-40B4-BE49-F238E27FC236}">
                <a16:creationId xmlns:a16="http://schemas.microsoft.com/office/drawing/2014/main" xmlns=""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198006618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xmlns="" id="{8550AEA7-08DE-4CA1-A127-137FD98918C0}"/>
              </a:ext>
            </a:extLst>
          </p:cNvPr>
          <p:cNvSpPr>
            <a:spLocks noGrp="1"/>
          </p:cNvSpPr>
          <p:nvPr>
            <p:ph type="title"/>
          </p:nvPr>
        </p:nvSpPr>
        <p:spPr>
          <a:xfrm>
            <a:off x="346075" y="193675"/>
            <a:ext cx="6970713" cy="1143000"/>
          </a:xfrm>
        </p:spPr>
        <p:txBody>
          <a:bodyPr/>
          <a:lstStyle/>
          <a:p>
            <a:pPr marL="400050" eaLnBrk="1" hangingPunct="1">
              <a:lnSpc>
                <a:spcPct val="90000"/>
              </a:lnSpc>
              <a:defRPr/>
            </a:pPr>
            <a:r>
              <a:rPr lang="en-US" altLang="en-US" sz="2800" dirty="0"/>
              <a:t>Media Handling Aspects of RAN Delay Budget Reporting in MTSI (FS_E2E_DELAY)</a:t>
            </a:r>
          </a:p>
        </p:txBody>
      </p:sp>
      <p:sp>
        <p:nvSpPr>
          <p:cNvPr id="33795" name="Content Placeholder 2">
            <a:extLst>
              <a:ext uri="{FF2B5EF4-FFF2-40B4-BE49-F238E27FC236}">
                <a16:creationId xmlns:a16="http://schemas.microsoft.com/office/drawing/2014/main" xmlns="" id="{04CB04D9-2CCE-4888-A48D-B60EF405FD4C}"/>
              </a:ext>
            </a:extLst>
          </p:cNvPr>
          <p:cNvSpPr>
            <a:spLocks noGrp="1"/>
          </p:cNvSpPr>
          <p:nvPr>
            <p:ph idx="1"/>
          </p:nvPr>
        </p:nvSpPr>
        <p:spPr>
          <a:xfrm>
            <a:off x="485775" y="1658938"/>
            <a:ext cx="8388350" cy="2903928"/>
          </a:xfrm>
        </p:spPr>
        <p:txBody>
          <a:bodyPr/>
          <a:lstStyle/>
          <a:p>
            <a:pPr>
              <a:lnSpc>
                <a:spcPct val="90000"/>
              </a:lnSpc>
              <a:spcBef>
                <a:spcPts val="1200"/>
              </a:spcBef>
            </a:pPr>
            <a:endParaRPr lang="en-US" altLang="en-US" sz="1600" dirty="0"/>
          </a:p>
          <a:p>
            <a:pPr eaLnBrk="1" hangingPunct="1">
              <a:lnSpc>
                <a:spcPct val="90000"/>
              </a:lnSpc>
              <a:spcBef>
                <a:spcPts val="1200"/>
              </a:spcBef>
            </a:pPr>
            <a:r>
              <a:rPr lang="en-US" altLang="en-US" sz="1600" dirty="0"/>
              <a:t>The objective of this Study Item is to study the media handling aspects of RAN delay budget reporting framework in MTSI.</a:t>
            </a:r>
          </a:p>
          <a:p>
            <a:pPr eaLnBrk="1" hangingPunct="1">
              <a:lnSpc>
                <a:spcPct val="90000"/>
              </a:lnSpc>
              <a:spcBef>
                <a:spcPts val="1200"/>
              </a:spcBef>
            </a:pPr>
            <a:r>
              <a:rPr lang="en-US" altLang="en-US" sz="1600" dirty="0"/>
              <a:t>At SA4#98, Draft TR 26.910 was progressed to v 1.0.0. This technical report investigates several MTSI enhancements relevant to the media handling aspects of RAN delay budget reporting.</a:t>
            </a:r>
          </a:p>
          <a:p>
            <a:pPr eaLnBrk="1" hangingPunct="1">
              <a:lnSpc>
                <a:spcPct val="90000"/>
              </a:lnSpc>
              <a:spcBef>
                <a:spcPts val="1200"/>
              </a:spcBef>
            </a:pPr>
            <a:r>
              <a:rPr lang="en-GB" altLang="en-US" sz="1600" dirty="0">
                <a:cs typeface="Arial" panose="020B0604020202020204" pitchFamily="34" charset="0"/>
              </a:rPr>
              <a:t>WID: </a:t>
            </a:r>
            <a:r>
              <a:rPr lang="fr-FR" altLang="fr-FR" sz="1600" u="sng" dirty="0">
                <a:hlinkClick r:id="rId2"/>
              </a:rPr>
              <a:t>SP-170837</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xmlns="" id="{59AFEB83-E819-4F82-A8EA-5E7F8AFCD3D8}"/>
              </a:ext>
            </a:extLst>
          </p:cNvPr>
          <p:cNvGraphicFramePr>
            <a:graphicFrameLocks noGrp="1"/>
          </p:cNvGraphicFramePr>
          <p:nvPr>
            <p:extLst>
              <p:ext uri="{D42A27DB-BD31-4B8C-83A1-F6EECF244321}">
                <p14:modId xmlns:p14="http://schemas.microsoft.com/office/powerpoint/2010/main" xmlns="" val="3357522180"/>
              </p:ext>
            </p:extLst>
          </p:nvPr>
        </p:nvGraphicFramePr>
        <p:xfrm>
          <a:off x="590550" y="4771998"/>
          <a:ext cx="7810500" cy="14022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xmlns=""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Media Handling Aspects of RAN Delay Budget Reporting in MTSI (FS_E2E_DELAY)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26.910</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SP-180281</a:t>
                      </a:r>
                      <a:r>
                        <a:rPr lang="fr-FR" sz="1000" b="0" i="0" u="none" strike="noStrike" dirty="0">
                          <a:solidFill>
                            <a:srgbClr val="000000"/>
                          </a:solidFill>
                          <a:effectLst/>
                          <a:latin typeface="Arial" panose="020B0604020202020204" pitchFamily="34" charset="0"/>
                        </a:rPr>
                        <a:t> Draft TR 26.910 </a:t>
                      </a:r>
                      <a:r>
                        <a:rPr lang="fr-FR" sz="1000" b="0" i="0" u="none" strike="noStrike" dirty="0" err="1">
                          <a:solidFill>
                            <a:srgbClr val="000000"/>
                          </a:solidFill>
                          <a:effectLst/>
                          <a:latin typeface="Arial" panose="020B0604020202020204" pitchFamily="34" charset="0"/>
                        </a:rPr>
                        <a:t>Study</a:t>
                      </a:r>
                      <a:r>
                        <a:rPr lang="fr-FR" sz="1000" b="0" i="0" u="none" strike="noStrike" dirty="0">
                          <a:solidFill>
                            <a:srgbClr val="000000"/>
                          </a:solidFill>
                          <a:effectLst/>
                          <a:latin typeface="Arial" panose="020B0604020202020204" pitchFamily="34" charset="0"/>
                        </a:rPr>
                        <a:t> on media handling aspects of Radio Access Network (RAN) </a:t>
                      </a:r>
                      <a:r>
                        <a:rPr lang="fr-FR" sz="1000" b="0" i="0" u="none" strike="noStrike" dirty="0" err="1">
                          <a:solidFill>
                            <a:srgbClr val="000000"/>
                          </a:solidFill>
                          <a:effectLst/>
                          <a:latin typeface="Arial" panose="020B0604020202020204" pitchFamily="34" charset="0"/>
                        </a:rPr>
                        <a:t>delay</a:t>
                      </a:r>
                      <a:r>
                        <a:rPr lang="fr-FR" sz="1000" b="0" i="0" u="none" strike="noStrike" dirty="0">
                          <a:solidFill>
                            <a:srgbClr val="000000"/>
                          </a:solidFill>
                          <a:effectLst/>
                          <a:latin typeface="Arial" panose="020B0604020202020204" pitchFamily="34" charset="0"/>
                        </a:rPr>
                        <a:t> budget </a:t>
                      </a:r>
                      <a:r>
                        <a:rPr lang="fr-FR" sz="1000" b="0" i="0" u="none" strike="noStrike" dirty="0" err="1">
                          <a:solidFill>
                            <a:srgbClr val="000000"/>
                          </a:solidFill>
                          <a:effectLst/>
                          <a:latin typeface="Arial" panose="020B0604020202020204" pitchFamily="34" charset="0"/>
                        </a:rPr>
                        <a:t>reporting</a:t>
                      </a:r>
                      <a:r>
                        <a:rPr lang="fr-FR" sz="1000" b="0" i="0" u="none" strike="noStrike" dirty="0">
                          <a:solidFill>
                            <a:srgbClr val="000000"/>
                          </a:solidFill>
                          <a:effectLst/>
                          <a:latin typeface="Arial" panose="020B0604020202020204" pitchFamily="34" charset="0"/>
                        </a:rPr>
                        <a:t> in </a:t>
                      </a:r>
                      <a:r>
                        <a:rPr lang="fr-FR" sz="1000" b="0" i="0" u="none" strike="noStrike" dirty="0" err="1">
                          <a:solidFill>
                            <a:srgbClr val="000000"/>
                          </a:solidFill>
                          <a:effectLst/>
                          <a:latin typeface="Arial" panose="020B0604020202020204" pitchFamily="34" charset="0"/>
                        </a:rPr>
                        <a:t>Multimedia</a:t>
                      </a:r>
                      <a:r>
                        <a:rPr lang="fr-FR" sz="1000" b="0" i="0" u="none" strike="noStrike" dirty="0">
                          <a:solidFill>
                            <a:srgbClr val="000000"/>
                          </a:solidFill>
                          <a:effectLst/>
                          <a:latin typeface="Arial" panose="020B0604020202020204" pitchFamily="34" charset="0"/>
                        </a:rPr>
                        <a:t> </a:t>
                      </a:r>
                      <a:r>
                        <a:rPr lang="fr-FR" sz="1000" b="0" i="0" u="none" strike="noStrike" dirty="0" err="1">
                          <a:solidFill>
                            <a:srgbClr val="000000"/>
                          </a:solidFill>
                          <a:effectLst/>
                          <a:latin typeface="Arial" panose="020B0604020202020204" pitchFamily="34" charset="0"/>
                        </a:rPr>
                        <a:t>Telephony</a:t>
                      </a:r>
                      <a:r>
                        <a:rPr lang="fr-FR" sz="1000" b="0" i="0" u="none" strike="noStrike" dirty="0">
                          <a:solidFill>
                            <a:srgbClr val="000000"/>
                          </a:solidFill>
                          <a:effectLst/>
                          <a:latin typeface="Arial" panose="020B0604020202020204" pitchFamily="34" charset="0"/>
                        </a:rPr>
                        <a:t> Service for Internet Protocol (IP) </a:t>
                      </a:r>
                      <a:r>
                        <a:rPr lang="fr-FR" sz="1000" b="0" i="0" u="none" strike="noStrike" dirty="0" err="1">
                          <a:solidFill>
                            <a:srgbClr val="000000"/>
                          </a:solidFill>
                          <a:effectLst/>
                          <a:latin typeface="Arial" panose="020B0604020202020204" pitchFamily="34" charset="0"/>
                        </a:rPr>
                        <a:t>Multimedia</a:t>
                      </a:r>
                      <a:r>
                        <a:rPr lang="fr-FR" sz="1000" b="0" i="0" u="none" strike="noStrike" dirty="0">
                          <a:solidFill>
                            <a:srgbClr val="000000"/>
                          </a:solidFill>
                          <a:effectLst/>
                          <a:latin typeface="Arial" panose="020B0604020202020204" pitchFamily="34" charset="0"/>
                        </a:rPr>
                        <a:t> </a:t>
                      </a:r>
                      <a:r>
                        <a:rPr lang="fr-FR" sz="1000" b="0" i="0" u="none" strike="noStrike" dirty="0" err="1">
                          <a:solidFill>
                            <a:srgbClr val="000000"/>
                          </a:solidFill>
                          <a:effectLst/>
                          <a:latin typeface="Arial" panose="020B0604020202020204" pitchFamily="34" charset="0"/>
                        </a:rPr>
                        <a:t>Subsystem</a:t>
                      </a:r>
                      <a:r>
                        <a:rPr lang="fr-FR" sz="1000" b="0" i="0" u="none" strike="noStrike" dirty="0">
                          <a:solidFill>
                            <a:srgbClr val="000000"/>
                          </a:solidFill>
                          <a:effectLst/>
                          <a:latin typeface="Arial" panose="020B0604020202020204" pitchFamily="34" charset="0"/>
                        </a:rPr>
                        <a:t> (IMS) (MTSI) (Release 15) v. 1.0.0 (FS_E2E_DELAY)</a:t>
                      </a:r>
                    </a:p>
                  </a:txBody>
                  <a:tcPr marL="45733" marR="45733" marT="45742" marB="45742" anchor="ctr" horzOverflow="overflow"/>
                </a:tc>
                <a:extLst>
                  <a:ext uri="{0D108BD9-81ED-4DB2-BD59-A6C34878D82A}">
                    <a16:rowId xmlns:a16="http://schemas.microsoft.com/office/drawing/2014/main" xmlns="" val="10001"/>
                  </a:ext>
                </a:extLst>
              </a:tr>
            </a:tbl>
          </a:graphicData>
        </a:graphic>
      </p:graphicFrame>
      <p:sp>
        <p:nvSpPr>
          <p:cNvPr id="33816" name="TextBox 1">
            <a:extLst>
              <a:ext uri="{FF2B5EF4-FFF2-40B4-BE49-F238E27FC236}">
                <a16:creationId xmlns:a16="http://schemas.microsoft.com/office/drawing/2014/main" xmlns=""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135656411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xmlns="" id="{A0EDA8E9-B981-40FE-A499-5C3A3FF7B430}"/>
              </a:ext>
            </a:extLst>
          </p:cNvPr>
          <p:cNvSpPr>
            <a:spLocks noGrp="1"/>
          </p:cNvSpPr>
          <p:nvPr>
            <p:ph type="title"/>
          </p:nvPr>
        </p:nvSpPr>
        <p:spPr/>
        <p:txBody>
          <a:bodyPr/>
          <a:lstStyle/>
          <a:p>
            <a:r>
              <a:rPr lang="en-US" altLang="en-US" dirty="0"/>
              <a:t>Meetings held since SA#79 - 1</a:t>
            </a:r>
          </a:p>
        </p:txBody>
      </p:sp>
      <p:sp>
        <p:nvSpPr>
          <p:cNvPr id="3" name="Content Placeholder 2">
            <a:extLst>
              <a:ext uri="{FF2B5EF4-FFF2-40B4-BE49-F238E27FC236}">
                <a16:creationId xmlns:a16="http://schemas.microsoft.com/office/drawing/2014/main" xmlns=""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Video SWG on </a:t>
            </a:r>
            <a:r>
              <a:rPr lang="en-GB" altLang="fr-FR" sz="1800" dirty="0" err="1"/>
              <a:t>VRStream</a:t>
            </a:r>
            <a:r>
              <a:rPr lang="en-GB" altLang="fr-FR" sz="1800" dirty="0"/>
              <a:t> video March 21</a:t>
            </a:r>
            <a:r>
              <a:rPr lang="en-GB" altLang="fr-FR" sz="1800" baseline="30000" dirty="0"/>
              <a:t>st</a:t>
            </a:r>
            <a:r>
              <a:rPr lang="en-GB" altLang="fr-FR" sz="1800" dirty="0"/>
              <a:t> </a:t>
            </a:r>
          </a:p>
          <a:p>
            <a:pPr lvl="1">
              <a:lnSpc>
                <a:spcPct val="90000"/>
              </a:lnSpc>
              <a:spcBef>
                <a:spcPts val="200"/>
              </a:spcBef>
            </a:pPr>
            <a:r>
              <a:rPr lang="en-GB" altLang="fr-FR" sz="1800" dirty="0"/>
              <a:t>MTSI SWG on FS_5G_MEDIA_MTSI March 26</a:t>
            </a:r>
            <a:r>
              <a:rPr lang="en-GB" altLang="fr-FR" sz="1800" baseline="30000" dirty="0"/>
              <a:t>th</a:t>
            </a:r>
            <a:r>
              <a:rPr lang="en-GB" altLang="fr-FR" sz="1800" dirty="0"/>
              <a:t> </a:t>
            </a:r>
          </a:p>
          <a:p>
            <a:pPr lvl="1">
              <a:lnSpc>
                <a:spcPct val="90000"/>
              </a:lnSpc>
              <a:spcBef>
                <a:spcPts val="200"/>
              </a:spcBef>
            </a:pPr>
            <a:r>
              <a:rPr lang="en-GB" altLang="fr-FR" sz="1800" dirty="0"/>
              <a:t>SQ SWG on </a:t>
            </a:r>
            <a:r>
              <a:rPr lang="en-GB" altLang="fr-FR" sz="1800" dirty="0" err="1"/>
              <a:t>LiQuImAS</a:t>
            </a:r>
            <a:r>
              <a:rPr lang="en-GB" altLang="fr-FR" sz="1800" dirty="0"/>
              <a:t> March 26</a:t>
            </a:r>
            <a:r>
              <a:rPr lang="en-GB" altLang="fr-FR" sz="1800" baseline="30000" dirty="0"/>
              <a:t>th</a:t>
            </a:r>
            <a:r>
              <a:rPr lang="en-GB" altLang="fr-FR" sz="1800" dirty="0"/>
              <a:t> </a:t>
            </a:r>
          </a:p>
          <a:p>
            <a:pPr>
              <a:defRPr/>
            </a:pPr>
            <a:endParaRPr lang="fi-FI" sz="2400" dirty="0"/>
          </a:p>
          <a:p>
            <a:pPr>
              <a:defRPr/>
            </a:pPr>
            <a:r>
              <a:rPr lang="fi-FI" sz="2400" dirty="0"/>
              <a:t>SA4 plenary meetings</a:t>
            </a:r>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Font typeface="Arial" panose="020B0604020202020204" pitchFamily="34" charset="0"/>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a:p>
            <a:pPr lvl="1">
              <a:spcBef>
                <a:spcPts val="400"/>
              </a:spcBef>
              <a:defRPr/>
            </a:pPr>
            <a:endParaRPr lang="en-US" sz="1600" dirty="0"/>
          </a:p>
        </p:txBody>
      </p:sp>
      <p:graphicFrame>
        <p:nvGraphicFramePr>
          <p:cNvPr id="4" name="Table 3">
            <a:extLst>
              <a:ext uri="{FF2B5EF4-FFF2-40B4-BE49-F238E27FC236}">
                <a16:creationId xmlns:a16="http://schemas.microsoft.com/office/drawing/2014/main" xmlns="" id="{3414DDDD-1FA7-4241-9D6B-71146179F2D5}"/>
              </a:ext>
            </a:extLst>
          </p:cNvPr>
          <p:cNvGraphicFramePr>
            <a:graphicFrameLocks noGrp="1"/>
          </p:cNvGraphicFramePr>
          <p:nvPr>
            <p:extLst>
              <p:ext uri="{D42A27DB-BD31-4B8C-83A1-F6EECF244321}">
                <p14:modId xmlns:p14="http://schemas.microsoft.com/office/powerpoint/2010/main" xmlns="" val="3024416132"/>
              </p:ext>
            </p:extLst>
          </p:nvPr>
        </p:nvGraphicFramePr>
        <p:xfrm>
          <a:off x="952061" y="4055830"/>
          <a:ext cx="6607175" cy="755650"/>
        </p:xfrm>
        <a:graphic>
          <a:graphicData uri="http://schemas.openxmlformats.org/drawingml/2006/table">
            <a:tbl>
              <a:tblPr firstRow="1" bandRow="1">
                <a:tableStyleId>{5C22544A-7EE6-4342-B048-85BDC9FD1C3A}</a:tableStyleId>
              </a:tblPr>
              <a:tblGrid>
                <a:gridCol w="954848">
                  <a:extLst>
                    <a:ext uri="{9D8B030D-6E8A-4147-A177-3AD203B41FA5}">
                      <a16:colId xmlns:a16="http://schemas.microsoft.com/office/drawing/2014/main" xmlns="" val="20000"/>
                    </a:ext>
                  </a:extLst>
                </a:gridCol>
                <a:gridCol w="2016358">
                  <a:extLst>
                    <a:ext uri="{9D8B030D-6E8A-4147-A177-3AD203B41FA5}">
                      <a16:colId xmlns:a16="http://schemas.microsoft.com/office/drawing/2014/main" xmlns="" val="20001"/>
                    </a:ext>
                  </a:extLst>
                </a:gridCol>
                <a:gridCol w="3635969">
                  <a:extLst>
                    <a:ext uri="{9D8B030D-6E8A-4147-A177-3AD203B41FA5}">
                      <a16:colId xmlns:a16="http://schemas.microsoft.com/office/drawing/2014/main" xmlns="" val="20002"/>
                    </a:ext>
                  </a:extLst>
                </a:gridCol>
              </a:tblGrid>
              <a:tr h="395894">
                <a:tc>
                  <a:txBody>
                    <a:bodyPr/>
                    <a:lstStyle/>
                    <a:p>
                      <a:pPr marL="36000">
                        <a:lnSpc>
                          <a:spcPct val="90000"/>
                        </a:lnSpc>
                      </a:pPr>
                      <a:r>
                        <a:rPr lang="fi-FI" sz="1400" dirty="0"/>
                        <a:t>Meeting</a:t>
                      </a:r>
                      <a:endParaRPr lang="en-US" sz="1400" dirty="0"/>
                    </a:p>
                  </a:txBody>
                  <a:tcPr marL="91450" marR="91450" marT="45708" marB="45708" anchor="ctr"/>
                </a:tc>
                <a:tc>
                  <a:txBody>
                    <a:bodyPr/>
                    <a:lstStyle/>
                    <a:p>
                      <a:pPr marL="36000">
                        <a:lnSpc>
                          <a:spcPct val="90000"/>
                        </a:lnSpc>
                      </a:pPr>
                      <a:r>
                        <a:rPr lang="fi-FI" sz="1400" dirty="0"/>
                        <a:t>Dates </a:t>
                      </a:r>
                      <a:endParaRPr lang="en-US" sz="1400" dirty="0"/>
                    </a:p>
                  </a:txBody>
                  <a:tcPr marL="91450" marR="91450" marT="45708" marB="45708" anchor="ctr"/>
                </a:tc>
                <a:tc>
                  <a:txBody>
                    <a:bodyPr/>
                    <a:lstStyle/>
                    <a:p>
                      <a:pPr marL="36000">
                        <a:lnSpc>
                          <a:spcPct val="90000"/>
                        </a:lnSpc>
                      </a:pPr>
                      <a:r>
                        <a:rPr lang="fi-FI" sz="1400" dirty="0"/>
                        <a:t>Venue and Host</a:t>
                      </a:r>
                      <a:endParaRPr lang="en-US" sz="1400" dirty="0"/>
                    </a:p>
                  </a:txBody>
                  <a:tcPr marL="91450" marR="91450" marT="45708" marB="45708" anchor="ctr"/>
                </a:tc>
                <a:extLst>
                  <a:ext uri="{0D108BD9-81ED-4DB2-BD59-A6C34878D82A}">
                    <a16:rowId xmlns:a16="http://schemas.microsoft.com/office/drawing/2014/main" xmlns="" val="10000"/>
                  </a:ext>
                </a:extLst>
              </a:tr>
              <a:tr h="35975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SA4#98</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9-13 Apr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Ericsson, Venue: </a:t>
                      </a:r>
                      <a:r>
                        <a:rPr lang="en-US" sz="1400" b="0" dirty="0" err="1">
                          <a:solidFill>
                            <a:schemeClr val="tx1"/>
                          </a:solidFill>
                          <a:latin typeface="+mn-lt"/>
                        </a:rPr>
                        <a:t>Kista</a:t>
                      </a:r>
                      <a:r>
                        <a:rPr lang="en-US" sz="1400" b="0" dirty="0">
                          <a:solidFill>
                            <a:schemeClr val="tx1"/>
                          </a:solidFill>
                          <a:latin typeface="+mn-lt"/>
                        </a:rPr>
                        <a:t>, Sweden</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xmlns="" val="10001"/>
                  </a:ext>
                </a:extLst>
              </a:tr>
            </a:tbl>
          </a:graphicData>
        </a:graphic>
      </p:graphicFrame>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xmlns="" id="{97EC6770-B0F7-4F8F-8153-A6A699BCD167}"/>
              </a:ext>
            </a:extLst>
          </p:cNvPr>
          <p:cNvSpPr>
            <a:spLocks noGrp="1"/>
          </p:cNvSpPr>
          <p:nvPr>
            <p:ph type="title"/>
          </p:nvPr>
        </p:nvSpPr>
        <p:spPr/>
        <p:txBody>
          <a:bodyPr/>
          <a:lstStyle/>
          <a:p>
            <a:pPr eaLnBrk="1" hangingPunct="1">
              <a:lnSpc>
                <a:spcPct val="90000"/>
              </a:lnSpc>
              <a:spcBef>
                <a:spcPts val="1000"/>
              </a:spcBef>
            </a:pPr>
            <a:r>
              <a:rPr lang="en-US" altLang="en-US" dirty="0"/>
              <a:t>Study on Media Handling Aspects of Conversational Services in 5G Systems (FS_5G_MEDIA_MTSI)</a:t>
            </a:r>
          </a:p>
        </p:txBody>
      </p:sp>
      <p:sp>
        <p:nvSpPr>
          <p:cNvPr id="32771" name="Content Placeholder 2">
            <a:extLst>
              <a:ext uri="{FF2B5EF4-FFF2-40B4-BE49-F238E27FC236}">
                <a16:creationId xmlns:a16="http://schemas.microsoft.com/office/drawing/2014/main" xmlns="" id="{F8A9C05D-E33B-4603-9451-6CFD9BDE8A31}"/>
              </a:ext>
            </a:extLst>
          </p:cNvPr>
          <p:cNvSpPr>
            <a:spLocks noGrp="1"/>
          </p:cNvSpPr>
          <p:nvPr>
            <p:ph idx="1"/>
          </p:nvPr>
        </p:nvSpPr>
        <p:spPr>
          <a:xfrm>
            <a:off x="485775" y="1828800"/>
            <a:ext cx="8388350" cy="3024554"/>
          </a:xfrm>
        </p:spPr>
        <p:txBody>
          <a:bodyPr/>
          <a:lstStyle/>
          <a:p>
            <a:pPr>
              <a:lnSpc>
                <a:spcPct val="90000"/>
              </a:lnSpc>
              <a:spcBef>
                <a:spcPts val="1200"/>
              </a:spcBef>
            </a:pPr>
            <a:r>
              <a:rPr lang="en-US" altLang="en-US" sz="1600" dirty="0"/>
              <a:t>The objective is to study media handling aspects of conversational services in 5G, taking as baseline the Stage-1 requirements developed by SA1 in TS 22.261, as well as the Stage-2 architecture for 5G systems developed by SA2 in TS 23.501. </a:t>
            </a:r>
          </a:p>
          <a:p>
            <a:pPr>
              <a:lnSpc>
                <a:spcPct val="90000"/>
              </a:lnSpc>
              <a:spcBef>
                <a:spcPts val="1200"/>
              </a:spcBef>
            </a:pPr>
            <a:r>
              <a:rPr lang="en-US" altLang="en-US" sz="1600" dirty="0"/>
              <a:t>At SA4#98, the draft TR 26.919 Study on Media Handling Aspects of Conversational Services in 5G Systems (Release 15) was progressed to v. 1.0.0. This technical report studies media handling aspects of 5G conversational services, focusing on Multimedia Telephony Service over IMS (MTSI) in TS 26.114 and IMS-based Telepresence Service in TS 26.223. Various technical aspects including speech codes, video codecs, media rate adaptation, virtual reality (VR) support and new radio (NR) considerations are addressed, and related gap analysis and potential solutions are documented. </a:t>
            </a:r>
          </a:p>
          <a:p>
            <a:pPr>
              <a:lnSpc>
                <a:spcPct val="90000"/>
              </a:lnSpc>
              <a:spcBef>
                <a:spcPts val="600"/>
              </a:spcBef>
            </a:pPr>
            <a:r>
              <a:rPr lang="en-GB" altLang="en-US" sz="1600" dirty="0">
                <a:cs typeface="Arial" panose="020B0604020202020204" pitchFamily="34" charset="0"/>
              </a:rPr>
              <a:t>WID: </a:t>
            </a:r>
            <a:r>
              <a:rPr lang="fr-FR" altLang="fr-FR" sz="1600" u="sng" dirty="0">
                <a:hlinkClick r:id="rId2" action="ppaction://hlinkfile"/>
              </a:rPr>
              <a:t>SP-170336</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xmlns="" id="{CA923ABA-C02D-4FDD-A4C3-DCDBEB151724}"/>
              </a:ext>
            </a:extLst>
          </p:cNvPr>
          <p:cNvGraphicFramePr>
            <a:graphicFrameLocks noGrp="1"/>
          </p:cNvGraphicFramePr>
          <p:nvPr>
            <p:extLst>
              <p:ext uri="{D42A27DB-BD31-4B8C-83A1-F6EECF244321}">
                <p14:modId xmlns:p14="http://schemas.microsoft.com/office/powerpoint/2010/main" xmlns="" val="4264339826"/>
              </p:ext>
            </p:extLst>
          </p:nvPr>
        </p:nvGraphicFramePr>
        <p:xfrm>
          <a:off x="590550" y="5050888"/>
          <a:ext cx="7810500" cy="111270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xmlns="" val="10000"/>
                  </a:ext>
                </a:extLst>
              </a:tr>
              <a:tr h="70119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Media Handling Aspects of Conversational Services in 5G Systems (FS_5G_MEDIA_MTSI)</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26.919</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55% </a:t>
                      </a:r>
                      <a:r>
                        <a:rPr lang="en-GB" sz="1000" b="0" kern="1200" noProof="0" dirty="0">
                          <a:solidFill>
                            <a:srgbClr val="0000FF"/>
                          </a:solidFill>
                          <a:latin typeface="Arial" pitchFamily="34" charset="0"/>
                          <a:ea typeface="+mn-ea"/>
                          <a:cs typeface="Arial" pitchFamily="34" charset="0"/>
                        </a:rPr>
                        <a:t>-&gt; 80%</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a:t>
                      </a:r>
                      <a:endParaRPr lang="en-GB" sz="1000" b="0" kern="1200" dirty="0">
                        <a:solidFill>
                          <a:srgbClr val="0000FF"/>
                        </a:solidFill>
                        <a:latin typeface="Arial" pitchFamily="34" charset="0"/>
                        <a:ea typeface="+mn-ea"/>
                        <a:cs typeface="Arial" pitchFamily="34" charset="0"/>
                      </a:endParaRP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SP-180282</a:t>
                      </a:r>
                      <a:r>
                        <a:rPr lang="en-US" sz="1000" baseline="0" dirty="0">
                          <a:solidFill>
                            <a:schemeClr val="tx1"/>
                          </a:solidFill>
                          <a:latin typeface="Arial" panose="020B0604020202020204" pitchFamily="34" charset="0"/>
                          <a:cs typeface="Arial" panose="020B0604020202020204" pitchFamily="34" charset="0"/>
                        </a:rPr>
                        <a:t> Draft TR 26.919 Study on Media Handling Aspects of Conversational Services in 5G Systems (Release 15) v. 1.0.0 (FS_5G_MEDIA_MTSI)</a:t>
                      </a:r>
                      <a:endParaRPr lang="en-GB" sz="1000" baseline="0" dirty="0">
                        <a:solidFill>
                          <a:schemeClr val="tx1"/>
                        </a:solidFill>
                        <a:latin typeface="Arial" panose="020B0604020202020204" pitchFamily="34" charset="0"/>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xmlns="" val="10001"/>
                  </a:ext>
                </a:extLst>
              </a:tr>
            </a:tbl>
          </a:graphicData>
        </a:graphic>
      </p:graphicFrame>
      <p:sp>
        <p:nvSpPr>
          <p:cNvPr id="32792" name="TextBox 1">
            <a:extLst>
              <a:ext uri="{FF2B5EF4-FFF2-40B4-BE49-F238E27FC236}">
                <a16:creationId xmlns:a16="http://schemas.microsoft.com/office/drawing/2014/main" xmlns="" id="{78CABEBC-867D-4E36-B22A-3854B676F31C}"/>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xmlns="" val="978693874"/>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xmlns="" id="{B9C71ED9-12FC-4E94-A870-6D4D6D21CEF4}"/>
              </a:ext>
            </a:extLst>
          </p:cNvPr>
          <p:cNvSpPr>
            <a:spLocks noGrp="1"/>
          </p:cNvSpPr>
          <p:nvPr>
            <p:ph type="title"/>
          </p:nvPr>
        </p:nvSpPr>
        <p:spPr>
          <a:xfrm>
            <a:off x="488950" y="196850"/>
            <a:ext cx="6827838" cy="1143000"/>
          </a:xfrm>
        </p:spPr>
        <p:txBody>
          <a:bodyPr/>
          <a:lstStyle/>
          <a:p>
            <a:r>
              <a:rPr lang="en-US" altLang="en-US" dirty="0"/>
              <a:t>Overview of work progress Rel-15 work Items - 1</a:t>
            </a:r>
          </a:p>
        </p:txBody>
      </p:sp>
      <p:sp>
        <p:nvSpPr>
          <p:cNvPr id="40963" name="Content Placeholder 2">
            <a:extLst>
              <a:ext uri="{FF2B5EF4-FFF2-40B4-BE49-F238E27FC236}">
                <a16:creationId xmlns:a16="http://schemas.microsoft.com/office/drawing/2014/main" xmlns="" id="{C8029C56-1153-41D1-8321-6FE188CA1C1E}"/>
              </a:ext>
            </a:extLst>
          </p:cNvPr>
          <p:cNvSpPr>
            <a:spLocks noGrp="1"/>
          </p:cNvSpPr>
          <p:nvPr>
            <p:ph idx="1"/>
          </p:nvPr>
        </p:nvSpPr>
        <p:spPr>
          <a:xfrm>
            <a:off x="446088" y="1339850"/>
            <a:ext cx="8051800" cy="4473575"/>
          </a:xfrm>
        </p:spPr>
        <p:txBody>
          <a:bodyPr/>
          <a:lstStyle/>
          <a:p>
            <a:pPr marL="0" indent="0">
              <a:spcBef>
                <a:spcPct val="0"/>
              </a:spcBef>
              <a:buFontTx/>
              <a:buNone/>
              <a:defRPr/>
            </a:pPr>
            <a:endParaRPr lang="fi-FI" altLang="en-US" sz="2400" dirty="0"/>
          </a:p>
          <a:p>
            <a:pPr>
              <a:spcBef>
                <a:spcPts val="1800"/>
              </a:spcBef>
              <a:defRPr/>
            </a:pPr>
            <a:endParaRPr lang="fi-FI" altLang="en-US" sz="2400" dirty="0"/>
          </a:p>
          <a:p>
            <a:pPr>
              <a:spcBef>
                <a:spcPts val="1800"/>
              </a:spcBef>
              <a:defRPr/>
            </a:pPr>
            <a:endParaRPr lang="fi-FI" altLang="en-US" sz="2400" dirty="0"/>
          </a:p>
        </p:txBody>
      </p:sp>
      <p:sp>
        <p:nvSpPr>
          <p:cNvPr id="34820" name="TextBox 1">
            <a:extLst>
              <a:ext uri="{FF2B5EF4-FFF2-40B4-BE49-F238E27FC236}">
                <a16:creationId xmlns:a16="http://schemas.microsoft.com/office/drawing/2014/main" xmlns="" id="{0FD8CD8E-5708-40F7-B7FD-E600BA09ADFB}"/>
              </a:ext>
            </a:extLst>
          </p:cNvPr>
          <p:cNvSpPr txBox="1">
            <a:spLocks noChangeArrowheads="1"/>
          </p:cNvSpPr>
          <p:nvPr/>
        </p:nvSpPr>
        <p:spPr bwMode="auto">
          <a:xfrm>
            <a:off x="931863" y="6083300"/>
            <a:ext cx="352266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a:p>
            <a:pPr>
              <a:spcBef>
                <a:spcPct val="0"/>
              </a:spcBef>
              <a:buFontTx/>
              <a:buNone/>
            </a:pP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xmlns="" id="{BB811A7F-43E8-4068-BDB0-5BDB18652C41}"/>
              </a:ext>
            </a:extLst>
          </p:cNvPr>
          <p:cNvGraphicFramePr>
            <a:graphicFrameLocks noGrp="1"/>
          </p:cNvGraphicFramePr>
          <p:nvPr>
            <p:extLst>
              <p:ext uri="{D42A27DB-BD31-4B8C-83A1-F6EECF244321}">
                <p14:modId xmlns:p14="http://schemas.microsoft.com/office/powerpoint/2010/main" xmlns="" val="2100300369"/>
              </p:ext>
            </p:extLst>
          </p:nvPr>
        </p:nvGraphicFramePr>
        <p:xfrm>
          <a:off x="488950" y="1292593"/>
          <a:ext cx="7810500" cy="4481169"/>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43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Work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pitchFamily="34" charset="0"/>
                          <a:ea typeface="+mn-ea"/>
                          <a:cs typeface="Arial" pitchFamily="34" charset="0"/>
                        </a:rPr>
                        <a:t>Expected output</a:t>
                      </a:r>
                    </a:p>
                  </a:txBody>
                  <a:tcPr marL="45733" marR="45733" marT="45748" marB="45748" anchor="ctr"/>
                </a:tc>
                <a:tc>
                  <a:txBody>
                    <a:bodyPr/>
                    <a:lstStyle/>
                    <a:p>
                      <a:pPr>
                        <a:lnSpc>
                          <a:spcPct val="100000"/>
                        </a:lnSpc>
                        <a:spcBef>
                          <a:spcPts val="0"/>
                        </a:spcBef>
                        <a:spcAft>
                          <a:spcPts val="0"/>
                        </a:spcAft>
                      </a:pPr>
                      <a:r>
                        <a:rPr lang="fi-FI" sz="1100" kern="1200" dirty="0">
                          <a:latin typeface="Arial" panose="020B0604020202020204" pitchFamily="34" charset="0"/>
                          <a:cs typeface="Arial" panose="020B0604020202020204" pitchFamily="34" charset="0"/>
                        </a:rPr>
                        <a:t>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12" marB="45712" anchor="ctr"/>
                </a:tc>
                <a:tc>
                  <a:txBody>
                    <a:bodyPr/>
                    <a:lstStyle/>
                    <a:p>
                      <a:pPr>
                        <a:lnSpc>
                          <a:spcPct val="100000"/>
                        </a:lnSpc>
                        <a:spcBef>
                          <a:spcPts val="0"/>
                        </a:spcBef>
                        <a:spcAft>
                          <a:spcPts val="0"/>
                        </a:spcAft>
                      </a:pPr>
                      <a:r>
                        <a:rPr lang="en-GB" sz="1100" kern="1200" dirty="0">
                          <a:latin typeface="Arial" panose="020B0604020202020204" pitchFamily="34" charset="0"/>
                          <a:cs typeface="Arial" panose="020B0604020202020204" pitchFamily="34" charset="0"/>
                        </a:rPr>
                        <a:t>Target 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panose="020B0604020202020204" pitchFamily="34" charset="0"/>
                          <a:cs typeface="Arial" panose="020B0604020202020204" pitchFamily="34" charset="0"/>
                        </a:rPr>
                        <a:t>Input documents to SA#80</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horzOverflow="overflow"/>
                </a:tc>
                <a:extLst>
                  <a:ext uri="{0D108BD9-81ED-4DB2-BD59-A6C34878D82A}">
                    <a16:rowId xmlns:a16="http://schemas.microsoft.com/office/drawing/2014/main" xmlns="" val="10000"/>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Framework for Live Uplink Streaming </a:t>
                      </a:r>
                      <a:r>
                        <a:rPr lang="en-US" altLang="en-US" sz="1000" dirty="0"/>
                        <a:t>(FLUS)</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26.238</a:t>
                      </a:r>
                      <a:endParaRPr lang="en-GB" sz="1000" b="0" kern="1200" baseline="0" noProof="0" dirty="0">
                        <a:solidFill>
                          <a:schemeClr val="tx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tx1"/>
                          </a:solidFill>
                          <a:effectLst/>
                          <a:latin typeface="Arial" panose="020B0604020202020204" pitchFamily="34" charset="0"/>
                          <a:ea typeface="+mn-ea"/>
                          <a:cs typeface="Arial" panose="020B0604020202020204" pitchFamily="34" charset="0"/>
                        </a:rPr>
                        <a:t>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90% </a:t>
                      </a:r>
                      <a:r>
                        <a:rPr lang="en-GB" sz="1000" b="0" kern="1200" noProof="0" dirty="0">
                          <a:solidFill>
                            <a:srgbClr val="0000FF"/>
                          </a:solidFill>
                          <a:latin typeface="Arial" pitchFamily="34" charset="0"/>
                          <a:ea typeface="+mn-ea"/>
                          <a:cs typeface="Arial" pitchFamily="34" charset="0"/>
                        </a:rPr>
                        <a:t>-&gt; 100%</a:t>
                      </a:r>
                    </a:p>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rgbClr val="33CC33"/>
                          </a:solidFill>
                          <a:latin typeface="Arial" pitchFamily="34" charset="0"/>
                          <a:ea typeface="+mn-ea"/>
                          <a:cs typeface="Arial" pitchFamily="34" charset="0"/>
                        </a:rPr>
                        <a:t>Completed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SP-180267</a:t>
                      </a:r>
                      <a:r>
                        <a:rPr lang="en-US" sz="1000" b="0" i="0" u="none" strike="noStrike" dirty="0">
                          <a:solidFill>
                            <a:schemeClr val="tx1"/>
                          </a:solidFill>
                          <a:effectLst/>
                          <a:latin typeface="Arial" panose="020B0604020202020204" pitchFamily="34" charset="0"/>
                        </a:rPr>
                        <a:t> Draft TR 26.939 Guidelines on the Framework for Live Uplink Streaming (FLUS) (Release 15) v. 1.0.0 (FLUS)</a:t>
                      </a:r>
                    </a:p>
                  </a:txBody>
                  <a:tcPr marL="45733" marR="45733" marT="45742" marB="45742" anchor="ctr" horzOverflow="overflow"/>
                </a:tc>
                <a:extLst>
                  <a:ext uri="{0D108BD9-81ED-4DB2-BD59-A6C34878D82A}">
                    <a16:rowId xmlns:a16="http://schemas.microsoft.com/office/drawing/2014/main" xmlns="" val="551157755"/>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SAND for MBMS (SAND4M)</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26.247, 26.346, 26.347 and TR 26.946</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60% -&gt; </a:t>
                      </a:r>
                      <a:r>
                        <a:rPr lang="en-GB" sz="1000" b="0" kern="1200" noProof="0" dirty="0">
                          <a:solidFill>
                            <a:srgbClr val="0000FF"/>
                          </a:solidFill>
                          <a:latin typeface="Arial" pitchFamily="34" charset="0"/>
                          <a:ea typeface="+mn-ea"/>
                          <a:cs typeface="Arial" pitchFamily="34" charset="0"/>
                        </a:rPr>
                        <a:t>100%</a:t>
                      </a:r>
                    </a:p>
                    <a:p>
                      <a:pPr marL="0" marR="0" lvl="0" indent="0" algn="l" defTabSz="914400" rtl="0" eaLnBrk="1" fontAlgn="base" latinLnBrk="0" hangingPunct="1">
                        <a:lnSpc>
                          <a:spcPct val="90000"/>
                        </a:lnSpc>
                        <a:spcBef>
                          <a:spcPts val="0"/>
                        </a:spcBef>
                        <a:spcAft>
                          <a:spcPts val="0"/>
                        </a:spcAft>
                        <a:buClrTx/>
                        <a:buSzPct val="100000"/>
                        <a:buFontTx/>
                        <a:buNone/>
                        <a:tabLst/>
                        <a:defRPr/>
                      </a:pPr>
                      <a:r>
                        <a:rPr lang="en-GB" sz="1000" b="0" kern="1200" noProof="0" dirty="0">
                          <a:solidFill>
                            <a:srgbClr val="33CC33"/>
                          </a:solidFill>
                          <a:latin typeface="Arial" pitchFamily="34" charset="0"/>
                          <a:ea typeface="+mn-ea"/>
                          <a:cs typeface="Arial" pitchFamily="34" charset="0"/>
                        </a:rPr>
                        <a:t>Completed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4"/>
                        </a:rPr>
                        <a:t>SP-180272</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CRs to TS 26.247, TS 26.346, TS 26.347 and TR 26.946 on SAND for MBMS (Release 15) (SAND4M)</a:t>
                      </a:r>
                    </a:p>
                  </a:txBody>
                  <a:tcPr marL="45733" marR="45733" marT="45742" marB="45742" anchor="ctr" horzOverflow="overflow"/>
                </a:tc>
                <a:extLst>
                  <a:ext uri="{0D108BD9-81ED-4DB2-BD59-A6C34878D82A}">
                    <a16:rowId xmlns:a16="http://schemas.microsoft.com/office/drawing/2014/main" xmlns="" val="739067420"/>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Service Interactivity (</a:t>
                      </a:r>
                      <a:r>
                        <a:rPr lang="en-GB" altLang="en-US" sz="1000" dirty="0" err="1"/>
                        <a:t>SerInter</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20% </a:t>
                      </a:r>
                      <a:r>
                        <a:rPr lang="en-GB" sz="1000" b="0" kern="1200" noProof="0" dirty="0">
                          <a:solidFill>
                            <a:srgbClr val="0000FF"/>
                          </a:solidFill>
                          <a:latin typeface="Arial" pitchFamily="34" charset="0"/>
                          <a:ea typeface="+mn-ea"/>
                          <a:cs typeface="Arial" pitchFamily="34" charset="0"/>
                        </a:rPr>
                        <a:t>-&gt;40%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SA#82 (Rel-16)</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xmlns="" val="750955137"/>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Test Methodologies for the Evaluation of Perceived Listening Quality in Immersive Audio Systems (</a:t>
                      </a:r>
                      <a:r>
                        <a:rPr lang="en-GB" altLang="en-US" sz="1000" dirty="0" err="1"/>
                        <a:t>LiQuImAS</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26.259</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26.260</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26.861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20% </a:t>
                      </a:r>
                      <a:r>
                        <a:rPr lang="en-GB" sz="1000" b="0" kern="1200" noProof="0" dirty="0">
                          <a:solidFill>
                            <a:srgbClr val="0000FF"/>
                          </a:solidFill>
                          <a:latin typeface="Arial" pitchFamily="34" charset="0"/>
                          <a:ea typeface="+mn-ea"/>
                          <a:cs typeface="Arial" pitchFamily="34" charset="0"/>
                        </a:rPr>
                        <a:t>-&gt; 35%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5"/>
                        </a:rPr>
                        <a:t>SP-180269</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WI Exception request for the Work Item Test Methodologies for the Evaluation of Perceived Listening Quality in Immersive Audio Systems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LiQuImAS</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xmlns="" val="532844332"/>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Virtual Reality Profiles for Streaming Media (</a:t>
                      </a:r>
                      <a:r>
                        <a:rPr lang="en-GB" altLang="en-US" sz="1000" dirty="0" err="1"/>
                        <a:t>VRStream</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26.247, TS 26.346 and TS 26.234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New TS 26.118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40% </a:t>
                      </a:r>
                      <a:r>
                        <a:rPr lang="en-GB" sz="1000" b="0" kern="1200" noProof="0" dirty="0">
                          <a:solidFill>
                            <a:srgbClr val="0000FF"/>
                          </a:solidFill>
                          <a:latin typeface="Arial" pitchFamily="34" charset="0"/>
                          <a:ea typeface="+mn-ea"/>
                          <a:cs typeface="Arial" pitchFamily="34" charset="0"/>
                        </a:rPr>
                        <a:t>-&gt;60%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6"/>
                        </a:rPr>
                        <a:t>SP-180270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Draft TS 26.118 3GPP Virtual Reality profiles for streaming applications (Release 15) v. 1.0.0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VRStream</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(for information)</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7"/>
                        </a:rPr>
                        <a:t>SP-180271</a:t>
                      </a:r>
                      <a:r>
                        <a:rPr lang="en-US" sz="1000" b="0" i="0" u="none" strike="noStrike" dirty="0">
                          <a:solidFill>
                            <a:srgbClr val="000000"/>
                          </a:solidFill>
                          <a:effectLst/>
                          <a:latin typeface="Arial" panose="020B0604020202020204" pitchFamily="34" charset="0"/>
                        </a:rPr>
                        <a:t> WI Exception request for the Work Item Virtual Reality Profiles for Streaming Media (</a:t>
                      </a:r>
                      <a:r>
                        <a:rPr lang="en-US" sz="1000" b="0" i="0" u="none" strike="noStrike" dirty="0" err="1">
                          <a:solidFill>
                            <a:srgbClr val="000000"/>
                          </a:solidFill>
                          <a:effectLst/>
                          <a:latin typeface="Arial" panose="020B0604020202020204" pitchFamily="34" charset="0"/>
                        </a:rPr>
                        <a:t>VRStream</a:t>
                      </a:r>
                      <a:r>
                        <a:rPr lang="en-US" sz="1000" b="0" i="0" u="none" strike="noStrike" dirty="0">
                          <a:solidFill>
                            <a:srgbClr val="000000"/>
                          </a:solidFill>
                          <a:effectLst/>
                          <a:latin typeface="Arial" panose="020B0604020202020204" pitchFamily="34" charset="0"/>
                        </a:rPr>
                        <a:t>)</a:t>
                      </a:r>
                    </a:p>
                  </a:txBody>
                  <a:tcPr marL="45733" marR="45733" marT="45742" marB="45742" anchor="ctr" horzOverflow="overflow"/>
                </a:tc>
                <a:extLst>
                  <a:ext uri="{0D108BD9-81ED-4DB2-BD59-A6C34878D82A}">
                    <a16:rowId xmlns:a16="http://schemas.microsoft.com/office/drawing/2014/main" xmlns="" val="3568948338"/>
                  </a:ext>
                </a:extLst>
              </a:tr>
            </a:tbl>
          </a:graphicData>
        </a:graphic>
      </p:graphicFrame>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xmlns="" id="{B9C71ED9-12FC-4E94-A870-6D4D6D21CEF4}"/>
              </a:ext>
            </a:extLst>
          </p:cNvPr>
          <p:cNvSpPr>
            <a:spLocks noGrp="1"/>
          </p:cNvSpPr>
          <p:nvPr>
            <p:ph type="title"/>
          </p:nvPr>
        </p:nvSpPr>
        <p:spPr>
          <a:xfrm>
            <a:off x="488950" y="196850"/>
            <a:ext cx="6827838" cy="1143000"/>
          </a:xfrm>
        </p:spPr>
        <p:txBody>
          <a:bodyPr/>
          <a:lstStyle/>
          <a:p>
            <a:r>
              <a:rPr lang="en-US" altLang="en-US" dirty="0"/>
              <a:t>Overview of work progress Rel-15 work Items - 2</a:t>
            </a:r>
          </a:p>
        </p:txBody>
      </p:sp>
      <p:sp>
        <p:nvSpPr>
          <p:cNvPr id="40963" name="Content Placeholder 2">
            <a:extLst>
              <a:ext uri="{FF2B5EF4-FFF2-40B4-BE49-F238E27FC236}">
                <a16:creationId xmlns:a16="http://schemas.microsoft.com/office/drawing/2014/main" xmlns="" id="{C8029C56-1153-41D1-8321-6FE188CA1C1E}"/>
              </a:ext>
            </a:extLst>
          </p:cNvPr>
          <p:cNvSpPr>
            <a:spLocks noGrp="1"/>
          </p:cNvSpPr>
          <p:nvPr>
            <p:ph idx="1"/>
          </p:nvPr>
        </p:nvSpPr>
        <p:spPr>
          <a:xfrm>
            <a:off x="446088" y="1339850"/>
            <a:ext cx="8051800" cy="4473575"/>
          </a:xfrm>
        </p:spPr>
        <p:txBody>
          <a:bodyPr/>
          <a:lstStyle/>
          <a:p>
            <a:pPr marL="0" indent="0">
              <a:spcBef>
                <a:spcPct val="0"/>
              </a:spcBef>
              <a:buFontTx/>
              <a:buNone/>
              <a:defRPr/>
            </a:pPr>
            <a:endParaRPr lang="fi-FI" altLang="en-US" sz="2400" dirty="0"/>
          </a:p>
          <a:p>
            <a:pPr>
              <a:spcBef>
                <a:spcPts val="1800"/>
              </a:spcBef>
              <a:defRPr/>
            </a:pPr>
            <a:endParaRPr lang="fi-FI" altLang="en-US" sz="2400" dirty="0"/>
          </a:p>
          <a:p>
            <a:pPr>
              <a:spcBef>
                <a:spcPts val="1800"/>
              </a:spcBef>
              <a:defRPr/>
            </a:pPr>
            <a:endParaRPr lang="fi-FI" altLang="en-US" sz="2400" dirty="0"/>
          </a:p>
        </p:txBody>
      </p:sp>
      <p:sp>
        <p:nvSpPr>
          <p:cNvPr id="34820" name="TextBox 1">
            <a:extLst>
              <a:ext uri="{FF2B5EF4-FFF2-40B4-BE49-F238E27FC236}">
                <a16:creationId xmlns:a16="http://schemas.microsoft.com/office/drawing/2014/main" xmlns="" id="{0FD8CD8E-5708-40F7-B7FD-E600BA09ADFB}"/>
              </a:ext>
            </a:extLst>
          </p:cNvPr>
          <p:cNvSpPr txBox="1">
            <a:spLocks noChangeArrowheads="1"/>
          </p:cNvSpPr>
          <p:nvPr/>
        </p:nvSpPr>
        <p:spPr bwMode="auto">
          <a:xfrm>
            <a:off x="931863" y="6083300"/>
            <a:ext cx="352266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a:p>
            <a:pPr>
              <a:spcBef>
                <a:spcPct val="0"/>
              </a:spcBef>
              <a:buFontTx/>
              <a:buNone/>
            </a:pP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xmlns="" id="{BB811A7F-43E8-4068-BDB0-5BDB18652C41}"/>
              </a:ext>
            </a:extLst>
          </p:cNvPr>
          <p:cNvGraphicFramePr>
            <a:graphicFrameLocks noGrp="1"/>
          </p:cNvGraphicFramePr>
          <p:nvPr>
            <p:extLst>
              <p:ext uri="{D42A27DB-BD31-4B8C-83A1-F6EECF244321}">
                <p14:modId xmlns:p14="http://schemas.microsoft.com/office/powerpoint/2010/main" xmlns="" val="1470127082"/>
              </p:ext>
            </p:extLst>
          </p:nvPr>
        </p:nvGraphicFramePr>
        <p:xfrm>
          <a:off x="488950" y="1292593"/>
          <a:ext cx="7810500" cy="457223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127888">
                  <a:extLst>
                    <a:ext uri="{9D8B030D-6E8A-4147-A177-3AD203B41FA5}">
                      <a16:colId xmlns:a16="http://schemas.microsoft.com/office/drawing/2014/main" xmlns="" val="20003"/>
                    </a:ext>
                  </a:extLst>
                </a:gridCol>
                <a:gridCol w="2616102">
                  <a:extLst>
                    <a:ext uri="{9D8B030D-6E8A-4147-A177-3AD203B41FA5}">
                      <a16:colId xmlns:a16="http://schemas.microsoft.com/office/drawing/2014/main" xmlns="" val="20004"/>
                    </a:ext>
                  </a:extLst>
                </a:gridCol>
              </a:tblGrid>
              <a:tr h="243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Work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48" marB="4574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12" marB="4571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SA#80</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horzOverflow="overflow"/>
                </a:tc>
                <a:extLst>
                  <a:ext uri="{0D108BD9-81ED-4DB2-BD59-A6C34878D82A}">
                    <a16:rowId xmlns:a16="http://schemas.microsoft.com/office/drawing/2014/main" xmlns="" val="10000"/>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Receive acoustic output test in the presence of background noise (</a:t>
                      </a:r>
                      <a:r>
                        <a:rPr lang="en-GB" sz="1000" dirty="0"/>
                        <a:t>RAOT</a:t>
                      </a:r>
                      <a:r>
                        <a:rPr lang="en-US" altLang="en-US" sz="10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 26.131 and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80% -&gt; </a:t>
                      </a:r>
                      <a:r>
                        <a:rPr lang="en-GB" sz="1000" b="0" kern="1200" noProof="0" dirty="0">
                          <a:solidFill>
                            <a:srgbClr val="0000FF"/>
                          </a:solidFill>
                          <a:latin typeface="Arial" pitchFamily="34" charset="0"/>
                          <a:ea typeface="+mn-ea"/>
                          <a:cs typeface="Arial" pitchFamily="34" charset="0"/>
                        </a:rPr>
                        <a:t>100%</a:t>
                      </a:r>
                    </a:p>
                    <a:p>
                      <a:pPr marL="0" marR="0" lvl="0" indent="0" algn="l" defTabSz="914400" rtl="0" eaLnBrk="1" fontAlgn="base" latinLnBrk="0" hangingPunct="1">
                        <a:lnSpc>
                          <a:spcPct val="90000"/>
                        </a:lnSpc>
                        <a:spcBef>
                          <a:spcPts val="0"/>
                        </a:spcBef>
                        <a:spcAft>
                          <a:spcPts val="0"/>
                        </a:spcAft>
                        <a:buClrTx/>
                        <a:buSzPct val="100000"/>
                        <a:buFontTx/>
                        <a:buNone/>
                        <a:tabLst/>
                        <a:defRPr/>
                      </a:pPr>
                      <a:r>
                        <a:rPr lang="en-GB" sz="1000" b="0" kern="1200" noProof="0" dirty="0">
                          <a:solidFill>
                            <a:srgbClr val="33CC33"/>
                          </a:solidFill>
                          <a:latin typeface="Arial" pitchFamily="34" charset="0"/>
                          <a:ea typeface="+mn-ea"/>
                          <a:cs typeface="Arial" pitchFamily="34" charset="0"/>
                        </a:rPr>
                        <a:t>Completed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SP-180273</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CRs to TS 26.131 and TS 26.132 on Receive acoustic output test in the presence of background noise (Release 15) (RAOT)</a:t>
                      </a:r>
                    </a:p>
                  </a:txBody>
                  <a:tcPr marL="45733" marR="45733" marT="45742" marB="45742" anchor="ctr" horzOverflow="overflow"/>
                </a:tc>
                <a:extLst>
                  <a:ext uri="{0D108BD9-81ED-4DB2-BD59-A6C34878D82A}">
                    <a16:rowId xmlns:a16="http://schemas.microsoft.com/office/drawing/2014/main" xmlns="" val="917007062"/>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dirty="0"/>
                        <a:t>Speech quality in the presence of ambient noise for super-wideband and fullband modes</a:t>
                      </a:r>
                      <a:r>
                        <a:rPr lang="en-US" altLang="en-US" sz="900" dirty="0"/>
                        <a:t> (</a:t>
                      </a:r>
                      <a:r>
                        <a:rPr lang="en-GB" sz="1000" dirty="0"/>
                        <a:t>SPAN</a:t>
                      </a:r>
                      <a:r>
                        <a:rPr lang="en-US" altLang="en-US" sz="9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26.131</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50% -&gt; </a:t>
                      </a:r>
                      <a:r>
                        <a:rPr lang="en-GB" sz="1000" b="0" kern="1200" noProof="0" dirty="0">
                          <a:solidFill>
                            <a:srgbClr val="0000FF"/>
                          </a:solidFill>
                          <a:latin typeface="Arial" pitchFamily="34" charset="0"/>
                          <a:ea typeface="+mn-ea"/>
                          <a:cs typeface="Arial" pitchFamily="34" charset="0"/>
                        </a:rPr>
                        <a:t>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SA#80 -&gt; </a:t>
                      </a:r>
                      <a:r>
                        <a:rPr lang="en-GB" sz="1000" b="0" kern="1200" dirty="0">
                          <a:solidFill>
                            <a:srgbClr val="0000FF"/>
                          </a:solidFill>
                          <a:latin typeface="Arial" pitchFamily="34" charset="0"/>
                          <a:ea typeface="+mn-ea"/>
                          <a:cs typeface="Arial" pitchFamily="34" charset="0"/>
                        </a:rPr>
                        <a:t>SA4#81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4"/>
                        </a:rPr>
                        <a:t>SP-180274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CR to TS 26.131 on Addition of requirements and objectives for SWB and FB terminals (Release 15) (SPAN)</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5"/>
                        </a:rPr>
                        <a:t>SP-180275</a:t>
                      </a:r>
                      <a:r>
                        <a:rPr lang="en-US" sz="1000" b="0" i="0" u="none" strike="noStrike" dirty="0">
                          <a:solidFill>
                            <a:srgbClr val="000000"/>
                          </a:solidFill>
                          <a:effectLst/>
                          <a:latin typeface="Arial" panose="020B0604020202020204" pitchFamily="34" charset="0"/>
                        </a:rPr>
                        <a:t> WI Exception request for the Work Item Speech quality in the presence of ambient noise for super-wideband and fullband modes (SPAN)</a:t>
                      </a:r>
                    </a:p>
                  </a:txBody>
                  <a:tcPr marL="45733" marR="45733" marT="45742" marB="45742" anchor="ctr" horzOverflow="overflow"/>
                </a:tc>
                <a:extLst>
                  <a:ext uri="{0D108BD9-81ED-4DB2-BD59-A6C34878D82A}">
                    <a16:rowId xmlns:a16="http://schemas.microsoft.com/office/drawing/2014/main" xmlns="" val="371526529"/>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FEC and ROHC Activation for GCSE over MBMS (FRASE)</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TS 26.346 </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00% -&gt; </a:t>
                      </a:r>
                      <a:r>
                        <a:rPr lang="en-GB" sz="1000" b="0" kern="1200" noProof="0" dirty="0">
                          <a:solidFill>
                            <a:srgbClr val="0000FF"/>
                          </a:solidFill>
                          <a:latin typeface="Arial" pitchFamily="34" charset="0"/>
                          <a:ea typeface="+mn-ea"/>
                          <a:cs typeface="Arial" pitchFamily="34" charset="0"/>
                        </a:rPr>
                        <a:t>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SA#80 -&gt; </a:t>
                      </a:r>
                      <a:r>
                        <a:rPr lang="en-GB" sz="1000" b="0" kern="1200" dirty="0">
                          <a:solidFill>
                            <a:srgbClr val="0000FF"/>
                          </a:solidFill>
                          <a:latin typeface="Arial" pitchFamily="34" charset="0"/>
                          <a:ea typeface="+mn-ea"/>
                          <a:cs typeface="Arial" pitchFamily="34" charset="0"/>
                        </a:rPr>
                        <a:t>SA4#81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6"/>
                        </a:rPr>
                        <a:t>SP-180276</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CR to TS 26.346 on Adding Support for ROHC and FEC over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xMB</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(Release 15) (FRASE)</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7"/>
                        </a:rPr>
                        <a:t>SP-180277</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WI Exception request for the Work Item FEC and ROHC Activation for GCSE over MBMS (FRASE)</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xmlns="" val="2430310059"/>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Media Handling Aspects of 5G Conversational Services (5G_MTSI_Codecs)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TS 26.114 and TS 26.223 </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00% -&gt; </a:t>
                      </a:r>
                      <a:r>
                        <a:rPr lang="en-GB" sz="1000" b="0" kern="1200" noProof="0" dirty="0">
                          <a:solidFill>
                            <a:srgbClr val="0000FF"/>
                          </a:solidFill>
                          <a:latin typeface="Arial" pitchFamily="34" charset="0"/>
                          <a:ea typeface="+mn-ea"/>
                          <a:cs typeface="Arial" pitchFamily="34" charset="0"/>
                        </a:rPr>
                        <a:t>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SA#80 -&gt; </a:t>
                      </a:r>
                      <a:r>
                        <a:rPr lang="en-GB" sz="1000" b="0" kern="1200" dirty="0">
                          <a:solidFill>
                            <a:srgbClr val="0000FF"/>
                          </a:solidFill>
                          <a:latin typeface="Arial" pitchFamily="34" charset="0"/>
                          <a:ea typeface="+mn-ea"/>
                          <a:cs typeface="Arial" pitchFamily="34" charset="0"/>
                        </a:rPr>
                        <a:t>SA4#81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8"/>
                        </a:rPr>
                        <a:t>SP-180278</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CRs to TS 26.114 and TS 26.223 on Media Handling Aspects of 5G Conversational Services (Release 15) (5G_MTSI_Codecs)</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9"/>
                        </a:rPr>
                        <a:t>SP-180279</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WI Exception request for the Work Item Media Handling Aspects of 5G Conversational Services (5G_MTSI_Codecs)</a:t>
                      </a:r>
                    </a:p>
                  </a:txBody>
                  <a:tcPr marL="45733" marR="45733" marT="45742" marB="45742" anchor="ctr" horzOverflow="overflow"/>
                </a:tc>
                <a:extLst>
                  <a:ext uri="{0D108BD9-81ED-4DB2-BD59-A6C34878D82A}">
                    <a16:rowId xmlns:a16="http://schemas.microsoft.com/office/drawing/2014/main" xmlns="" val="2133518816"/>
                  </a:ext>
                </a:extLst>
              </a:tr>
            </a:tbl>
          </a:graphicData>
        </a:graphic>
      </p:graphicFrame>
    </p:spTree>
    <p:extLst>
      <p:ext uri="{BB962C8B-B14F-4D97-AF65-F5344CB8AC3E}">
        <p14:creationId xmlns:p14="http://schemas.microsoft.com/office/powerpoint/2010/main" xmlns="" val="4079440114"/>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xmlns=""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xmlns=""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a:t>
            </a:r>
          </a:p>
        </p:txBody>
      </p:sp>
      <p:sp>
        <p:nvSpPr>
          <p:cNvPr id="36868" name="TextBox 1">
            <a:extLst>
              <a:ext uri="{FF2B5EF4-FFF2-40B4-BE49-F238E27FC236}">
                <a16:creationId xmlns:a16="http://schemas.microsoft.com/office/drawing/2014/main" xmlns=""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xmlns="" id="{4FF02C65-37DF-49C4-A7FE-11315F01B0E2}"/>
              </a:ext>
            </a:extLst>
          </p:cNvPr>
          <p:cNvGraphicFramePr>
            <a:graphicFrameLocks noGrp="1"/>
          </p:cNvGraphicFramePr>
          <p:nvPr>
            <p:extLst>
              <p:ext uri="{D42A27DB-BD31-4B8C-83A1-F6EECF244321}">
                <p14:modId xmlns:p14="http://schemas.microsoft.com/office/powerpoint/2010/main" xmlns="" val="4280758298"/>
              </p:ext>
            </p:extLst>
          </p:nvPr>
        </p:nvGraphicFramePr>
        <p:xfrm>
          <a:off x="446088" y="1323975"/>
          <a:ext cx="7810500" cy="198178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Study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pitchFamily="34" charset="0"/>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panose="020B0604020202020204" pitchFamily="34" charset="0"/>
                          <a:cs typeface="Arial" panose="020B0604020202020204" pitchFamily="34" charset="0"/>
                        </a:rPr>
                        <a:t>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panose="020B0604020202020204" pitchFamily="34" charset="0"/>
                          <a:cs typeface="Arial" panose="020B0604020202020204" pitchFamily="34" charset="0"/>
                        </a:rPr>
                        <a:t>Target 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panose="020B0604020202020204" pitchFamily="34" charset="0"/>
                          <a:cs typeface="Arial" panose="020B0604020202020204" pitchFamily="34" charset="0"/>
                        </a:rPr>
                        <a:t>Input documents to SA#80</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61" marB="45761" anchor="ctr" horzOverflow="overflow"/>
                </a:tc>
                <a:extLst>
                  <a:ext uri="{0D108BD9-81ED-4DB2-BD59-A6C34878D82A}">
                    <a16:rowId xmlns:a16="http://schemas.microsoft.com/office/drawing/2014/main" xmlns=""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EVS Codec Extension for Immersive Voice and Audio Services (</a:t>
                      </a:r>
                      <a:r>
                        <a:rPr lang="en-US" altLang="en-US" sz="1000" dirty="0" err="1"/>
                        <a:t>IVAS_Codec</a:t>
                      </a:r>
                      <a:r>
                        <a:rPr lang="en-US" altLang="en-US" sz="10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panose="020B0604020202020204" pitchFamily="34" charset="0"/>
                          <a:ea typeface="+mn-ea"/>
                          <a:cs typeface="Arial" panose="020B0604020202020204" pitchFamily="34" charset="0"/>
                        </a:rPr>
                        <a:t>New set of 8 </a:t>
                      </a:r>
                      <a:r>
                        <a:rPr lang="fr-FR" sz="1000" b="0" kern="1200" baseline="0" noProof="0" dirty="0" err="1">
                          <a:solidFill>
                            <a:schemeClr val="dk1"/>
                          </a:solidFill>
                          <a:effectLst/>
                          <a:latin typeface="Arial" panose="020B0604020202020204" pitchFamily="34" charset="0"/>
                          <a:ea typeface="+mn-ea"/>
                          <a:cs typeface="Arial" panose="020B0604020202020204" pitchFamily="34" charset="0"/>
                        </a:rPr>
                        <a:t>TSs</a:t>
                      </a:r>
                      <a:r>
                        <a:rPr lang="fr-FR" sz="1000" b="0" kern="1200" baseline="0" noProof="0" dirty="0">
                          <a:solidFill>
                            <a:schemeClr val="dk1"/>
                          </a:solidFill>
                          <a:effectLst/>
                          <a:latin typeface="Arial" panose="020B0604020202020204" pitchFamily="34" charset="0"/>
                          <a:ea typeface="+mn-ea"/>
                          <a:cs typeface="Arial" panose="020B0604020202020204" pitchFamily="34" charset="0"/>
                        </a:rPr>
                        <a:t> and 1 TR on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SA#86</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xmlns=""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Usage of CAPIF for </a:t>
                      </a:r>
                      <a:r>
                        <a:rPr lang="en-US" altLang="en-US" sz="1000" dirty="0" err="1"/>
                        <a:t>xMB</a:t>
                      </a:r>
                      <a:r>
                        <a:rPr lang="en-US" altLang="en-US" sz="1000" dirty="0"/>
                        <a:t> API (CAPIF4xMB)</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New TS 26.348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CRs to TS 26.346</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00% </a:t>
                      </a:r>
                      <a:r>
                        <a:rPr lang="en-GB" sz="1000" b="0" kern="1200" noProof="0" dirty="0">
                          <a:solidFill>
                            <a:srgbClr val="0000FF"/>
                          </a:solidFill>
                          <a:latin typeface="Arial" pitchFamily="34" charset="0"/>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SA#82</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xmlns="" val="1845425251"/>
                  </a:ext>
                </a:extLst>
              </a:tr>
            </a:tbl>
          </a:graphicData>
        </a:graphic>
      </p:graphicFrame>
    </p:spTree>
    <p:extLst>
      <p:ext uri="{BB962C8B-B14F-4D97-AF65-F5344CB8AC3E}">
        <p14:creationId xmlns:p14="http://schemas.microsoft.com/office/powerpoint/2010/main" xmlns="" val="102904004"/>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xmlns="" id="{71A9F29D-14B8-465A-8C50-62CAEAF7633C}"/>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5843" name="Title 1">
            <a:extLst>
              <a:ext uri="{FF2B5EF4-FFF2-40B4-BE49-F238E27FC236}">
                <a16:creationId xmlns:a16="http://schemas.microsoft.com/office/drawing/2014/main" xmlns="" id="{4ABBA358-5DF3-45ED-A4B4-41C7F0FB30BC}"/>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Rel-15 Study Items</a:t>
            </a:r>
          </a:p>
        </p:txBody>
      </p:sp>
      <p:sp>
        <p:nvSpPr>
          <p:cNvPr id="35844" name="TextBox 1">
            <a:extLst>
              <a:ext uri="{FF2B5EF4-FFF2-40B4-BE49-F238E27FC236}">
                <a16:creationId xmlns:a16="http://schemas.microsoft.com/office/drawing/2014/main" xmlns="" id="{84C30B98-92C1-4708-A06C-C7DDEECB32E2}"/>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xmlns="" id="{4FDC4A7C-48C7-4664-8736-80C1322A01E0}"/>
              </a:ext>
            </a:extLst>
          </p:cNvPr>
          <p:cNvGraphicFramePr>
            <a:graphicFrameLocks noGrp="1"/>
          </p:cNvGraphicFramePr>
          <p:nvPr>
            <p:extLst>
              <p:ext uri="{D42A27DB-BD31-4B8C-83A1-F6EECF244321}">
                <p14:modId xmlns:p14="http://schemas.microsoft.com/office/powerpoint/2010/main" xmlns="" val="1072605822"/>
              </p:ext>
            </p:extLst>
          </p:nvPr>
        </p:nvGraphicFramePr>
        <p:xfrm>
          <a:off x="446088" y="1323975"/>
          <a:ext cx="7810500" cy="353622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592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Study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39" marB="4573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pitchFamily="34" charset="0"/>
                          <a:ea typeface="+mn-ea"/>
                          <a:cs typeface="Arial" pitchFamily="34" charset="0"/>
                        </a:rPr>
                        <a:t>Expected output</a:t>
                      </a:r>
                    </a:p>
                  </a:txBody>
                  <a:tcPr marL="45733" marR="45733" marT="45739" marB="45739" anchor="ctr"/>
                </a:tc>
                <a:tc>
                  <a:txBody>
                    <a:bodyPr/>
                    <a:lstStyle/>
                    <a:p>
                      <a:pPr>
                        <a:lnSpc>
                          <a:spcPct val="100000"/>
                        </a:lnSpc>
                        <a:spcBef>
                          <a:spcPts val="0"/>
                        </a:spcBef>
                        <a:spcAft>
                          <a:spcPts val="0"/>
                        </a:spcAft>
                      </a:pPr>
                      <a:r>
                        <a:rPr lang="fi-FI" sz="1100" kern="1200" dirty="0">
                          <a:latin typeface="Arial" panose="020B0604020202020204" pitchFamily="34" charset="0"/>
                          <a:cs typeface="Arial" panose="020B0604020202020204" pitchFamily="34" charset="0"/>
                        </a:rPr>
                        <a:t>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03" marB="45703" anchor="ctr"/>
                </a:tc>
                <a:tc>
                  <a:txBody>
                    <a:bodyPr/>
                    <a:lstStyle/>
                    <a:p>
                      <a:pPr>
                        <a:lnSpc>
                          <a:spcPct val="100000"/>
                        </a:lnSpc>
                        <a:spcBef>
                          <a:spcPts val="0"/>
                        </a:spcBef>
                        <a:spcAft>
                          <a:spcPts val="0"/>
                        </a:spcAft>
                      </a:pPr>
                      <a:r>
                        <a:rPr lang="en-GB" sz="1100" kern="1200" dirty="0">
                          <a:latin typeface="Arial" panose="020B0604020202020204" pitchFamily="34" charset="0"/>
                          <a:cs typeface="Arial" panose="020B0604020202020204" pitchFamily="34" charset="0"/>
                        </a:rPr>
                        <a:t>Target 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39" marB="45739"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panose="020B0604020202020204" pitchFamily="34" charset="0"/>
                          <a:cs typeface="Arial" panose="020B0604020202020204" pitchFamily="34" charset="0"/>
                        </a:rPr>
                        <a:t>Input documents to SA#80</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39" marB="45739" anchor="ctr" horzOverflow="overflow"/>
                </a:tc>
                <a:extLst>
                  <a:ext uri="{0D108BD9-81ED-4DB2-BD59-A6C34878D82A}">
                    <a16:rowId xmlns:a16="http://schemas.microsoft.com/office/drawing/2014/main" xmlns="" val="10000"/>
                  </a:ext>
                </a:extLst>
              </a:tr>
              <a:tr h="70113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5G enhanced Mobile Broadband Media Distribution (FS_5GMedia_Distribution)</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26.891</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60% </a:t>
                      </a:r>
                      <a:r>
                        <a:rPr lang="en-GB" sz="1000" b="0" kern="1200" noProof="0" dirty="0">
                          <a:solidFill>
                            <a:srgbClr val="0000FF"/>
                          </a:solidFill>
                          <a:latin typeface="Arial" pitchFamily="34" charset="0"/>
                          <a:ea typeface="+mn-ea"/>
                          <a:cs typeface="Arial" pitchFamily="34" charset="0"/>
                        </a:rPr>
                        <a:t>-&gt; 70%</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 (Rel-16)</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aseline="0" dirty="0">
                          <a:solidFill>
                            <a:schemeClr val="tx1"/>
                          </a:solidFill>
                          <a:latin typeface="Arial" panose="020B0604020202020204" pitchFamily="34" charset="0"/>
                          <a:cs typeface="Arial" panose="020B0604020202020204" pitchFamily="34" charset="0"/>
                        </a:rPr>
                        <a:t>none</a:t>
                      </a:r>
                    </a:p>
                  </a:txBody>
                  <a:tcPr marL="45733" marR="45733" marT="45731" marB="45731" anchor="ctr" horzOverflow="overflow"/>
                </a:tc>
                <a:extLst>
                  <a:ext uri="{0D108BD9-81ED-4DB2-BD59-A6C34878D82A}">
                    <a16:rowId xmlns:a16="http://schemas.microsoft.com/office/drawing/2014/main" xmlns="" val="3867787638"/>
                  </a:ext>
                </a:extLst>
              </a:tr>
              <a:tr h="853591">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MBMS User Services for </a:t>
                      </a:r>
                      <a:r>
                        <a:rPr lang="en-US" altLang="en-US" sz="1000" dirty="0" err="1">
                          <a:latin typeface="Arial" panose="020B0604020202020204" pitchFamily="34" charset="0"/>
                          <a:cs typeface="Arial" panose="020B0604020202020204" pitchFamily="34" charset="0"/>
                        </a:rPr>
                        <a:t>IoT</a:t>
                      </a:r>
                      <a:r>
                        <a:rPr lang="en-US" altLang="en-US" sz="1000" dirty="0">
                          <a:latin typeface="Arial" panose="020B0604020202020204" pitchFamily="34" charset="0"/>
                          <a:cs typeface="Arial" panose="020B0604020202020204" pitchFamily="34" charset="0"/>
                        </a:rPr>
                        <a:t> (</a:t>
                      </a:r>
                      <a:r>
                        <a:rPr lang="en-US" altLang="en-US" sz="1000" dirty="0" err="1">
                          <a:latin typeface="Arial" panose="020B0604020202020204" pitchFamily="34" charset="0"/>
                          <a:cs typeface="Arial" panose="020B0604020202020204" pitchFamily="34" charset="0"/>
                        </a:rPr>
                        <a:t>FS_MBMS_IoT</a:t>
                      </a:r>
                      <a:r>
                        <a:rPr lang="en-US" altLang="en-US" sz="1000" dirty="0">
                          <a:latin typeface="Arial" panose="020B0604020202020204" pitchFamily="34" charset="0"/>
                          <a:cs typeface="Arial" panose="020B0604020202020204" pitchFamily="34" charset="0"/>
                        </a:rPr>
                        <a:t>)</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26.850</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80% </a:t>
                      </a:r>
                      <a:r>
                        <a:rPr lang="en-GB" sz="1000" b="0" kern="1200" noProof="0" dirty="0">
                          <a:solidFill>
                            <a:srgbClr val="0000FF"/>
                          </a:solidFill>
                          <a:latin typeface="Arial" pitchFamily="34" charset="0"/>
                          <a:ea typeface="+mn-ea"/>
                          <a:cs typeface="Arial" pitchFamily="34" charset="0"/>
                        </a:rPr>
                        <a:t>-&gt; 90%</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a:t>
                      </a:r>
                    </a:p>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rgbClr val="0000FF"/>
                          </a:solidFill>
                          <a:latin typeface="Arial" pitchFamily="34" charset="0"/>
                          <a:ea typeface="+mn-ea"/>
                          <a:cs typeface="Arial" pitchFamily="34" charset="0"/>
                        </a:rPr>
                        <a:t>(Rel-16)</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aseline="0" dirty="0">
                          <a:solidFill>
                            <a:schemeClr val="tx1"/>
                          </a:solidFill>
                          <a:latin typeface="Arial" panose="020B0604020202020204" pitchFamily="34" charset="0"/>
                          <a:cs typeface="Arial" panose="020B0604020202020204" pitchFamily="34" charset="0"/>
                        </a:rPr>
                        <a:t>none</a:t>
                      </a:r>
                    </a:p>
                  </a:txBody>
                  <a:tcPr marL="45733" marR="45733" marT="45731" marB="45731" anchor="ctr" horzOverflow="overflow"/>
                </a:tc>
                <a:extLst>
                  <a:ext uri="{0D108BD9-81ED-4DB2-BD59-A6C34878D82A}">
                    <a16:rowId xmlns:a16="http://schemas.microsoft.com/office/drawing/2014/main" xmlns="" val="1695517413"/>
                  </a:ext>
                </a:extLst>
              </a:tr>
              <a:tr h="701192">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EVS Float Conformance Non Bit-Exact (FS_EVS_FCNBE)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26.843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60% </a:t>
                      </a:r>
                      <a:r>
                        <a:rPr lang="en-GB" sz="1000" b="0" kern="1200" noProof="0" dirty="0">
                          <a:solidFill>
                            <a:srgbClr val="0000FF"/>
                          </a:solidFill>
                          <a:latin typeface="Arial" pitchFamily="34" charset="0"/>
                          <a:ea typeface="+mn-ea"/>
                          <a:cs typeface="Arial" pitchFamily="34" charset="0"/>
                        </a:rPr>
                        <a:t>-&gt; 70%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a:t>
                      </a:r>
                    </a:p>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rgbClr val="0000FF"/>
                          </a:solidFill>
                          <a:latin typeface="Arial" pitchFamily="34" charset="0"/>
                          <a:ea typeface="+mn-ea"/>
                          <a:cs typeface="Arial" pitchFamily="34" charset="0"/>
                        </a:rPr>
                        <a:t>(Rel-16)</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SP-180284</a:t>
                      </a:r>
                      <a:r>
                        <a:rPr lang="en-US" sz="1000" b="0" i="0" u="none" strike="noStrike" dirty="0">
                          <a:solidFill>
                            <a:srgbClr val="000000"/>
                          </a:solidFill>
                          <a:effectLst/>
                          <a:latin typeface="Arial" panose="020B0604020202020204" pitchFamily="34" charset="0"/>
                        </a:rPr>
                        <a:t> Draft TR 26.843 Study on Non Bit-Exact Conformance Criteria and Tools for Floating-Point EVS Codec (Release 15) v. 1.0.0 (FS_EVS_FCNBE)</a:t>
                      </a:r>
                    </a:p>
                  </a:txBody>
                  <a:tcPr marL="45733" marR="45733" marT="45742" marB="45742" anchor="ctr" horzOverflow="overflow"/>
                </a:tc>
                <a:extLst>
                  <a:ext uri="{0D108BD9-81ED-4DB2-BD59-A6C34878D82A}">
                    <a16:rowId xmlns:a16="http://schemas.microsoft.com/office/drawing/2014/main" xmlns="" val="1838065693"/>
                  </a:ext>
                </a:extLst>
              </a:tr>
              <a:tr h="701192">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enhanced VoLTE performance (</a:t>
                      </a:r>
                      <a:r>
                        <a:rPr lang="en-US" altLang="en-US" sz="1000" dirty="0" err="1"/>
                        <a:t>FS_eVoLP</a:t>
                      </a:r>
                      <a:r>
                        <a:rPr lang="en-US"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26.959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GB" sz="1000" b="0" kern="1200" noProof="0" dirty="0">
                          <a:solidFill>
                            <a:schemeClr val="tx1"/>
                          </a:solidFill>
                          <a:latin typeface="Arial" pitchFamily="34" charset="0"/>
                          <a:ea typeface="+mn-ea"/>
                          <a:cs typeface="Arial" pitchFamily="34" charset="0"/>
                        </a:rPr>
                        <a:t>75% </a:t>
                      </a:r>
                      <a:r>
                        <a:rPr lang="en-GB" sz="1000" b="0" kern="1200" noProof="0" dirty="0">
                          <a:solidFill>
                            <a:srgbClr val="0000FF"/>
                          </a:solidFill>
                          <a:latin typeface="Arial" pitchFamily="34" charset="0"/>
                          <a:ea typeface="+mn-ea"/>
                          <a:cs typeface="Arial" pitchFamily="34" charset="0"/>
                        </a:rPr>
                        <a:t>-&gt; 100% </a:t>
                      </a:r>
                      <a:r>
                        <a:rPr lang="en-GB" sz="1000" b="0" kern="1200" noProof="0" dirty="0">
                          <a:solidFill>
                            <a:srgbClr val="33CC33"/>
                          </a:solidFill>
                          <a:latin typeface="Arial" pitchFamily="34" charset="0"/>
                          <a:ea typeface="+mn-ea"/>
                          <a:cs typeface="Arial" pitchFamily="34" charset="0"/>
                        </a:rPr>
                        <a:t>Completed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4"/>
                        </a:rPr>
                        <a:t>SP-180283</a:t>
                      </a:r>
                      <a:r>
                        <a:rPr lang="en-US" sz="1000" b="0" i="0" u="none" strike="noStrike" dirty="0">
                          <a:solidFill>
                            <a:srgbClr val="000000"/>
                          </a:solidFill>
                          <a:effectLst/>
                          <a:latin typeface="Arial" panose="020B0604020202020204" pitchFamily="34" charset="0"/>
                        </a:rPr>
                        <a:t> Draft TR 26.959 Study on enhanced Voice over LTE (VoLTE) performance (Release 15) v. 2.0.0 (</a:t>
                      </a:r>
                      <a:r>
                        <a:rPr lang="en-US" sz="1000" b="0" i="0" u="none" strike="noStrike" dirty="0" err="1">
                          <a:solidFill>
                            <a:srgbClr val="000000"/>
                          </a:solidFill>
                          <a:effectLst/>
                          <a:latin typeface="Arial" panose="020B0604020202020204" pitchFamily="34" charset="0"/>
                        </a:rPr>
                        <a:t>FS_eVoLP</a:t>
                      </a:r>
                      <a:r>
                        <a:rPr lang="en-US" sz="1000" b="0" i="0" u="none" strike="noStrike" dirty="0">
                          <a:solidFill>
                            <a:srgbClr val="000000"/>
                          </a:solidFill>
                          <a:effectLst/>
                          <a:latin typeface="Arial" panose="020B0604020202020204" pitchFamily="34" charset="0"/>
                        </a:rPr>
                        <a:t>)</a:t>
                      </a:r>
                    </a:p>
                  </a:txBody>
                  <a:tcPr marL="45733" marR="45733" marT="45742" marB="45742" anchor="ctr" horzOverflow="overflow"/>
                </a:tc>
                <a:extLst>
                  <a:ext uri="{0D108BD9-81ED-4DB2-BD59-A6C34878D82A}">
                    <a16:rowId xmlns:a16="http://schemas.microsoft.com/office/drawing/2014/main" xmlns="" val="3119779448"/>
                  </a:ext>
                </a:extLst>
              </a:tr>
            </a:tbl>
          </a:graphicData>
        </a:graphic>
      </p:graphicFrame>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xmlns=""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xmlns=""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Study Items</a:t>
            </a:r>
          </a:p>
        </p:txBody>
      </p:sp>
      <p:sp>
        <p:nvSpPr>
          <p:cNvPr id="36868" name="TextBox 1">
            <a:extLst>
              <a:ext uri="{FF2B5EF4-FFF2-40B4-BE49-F238E27FC236}">
                <a16:creationId xmlns:a16="http://schemas.microsoft.com/office/drawing/2014/main" xmlns=""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xmlns="" id="{4FF02C65-37DF-49C4-A7FE-11315F01B0E2}"/>
              </a:ext>
            </a:extLst>
          </p:cNvPr>
          <p:cNvGraphicFramePr>
            <a:graphicFrameLocks noGrp="1"/>
          </p:cNvGraphicFramePr>
          <p:nvPr>
            <p:extLst>
              <p:ext uri="{D42A27DB-BD31-4B8C-83A1-F6EECF244321}">
                <p14:modId xmlns:p14="http://schemas.microsoft.com/office/powerpoint/2010/main" xmlns="" val="4063047653"/>
              </p:ext>
            </p:extLst>
          </p:nvPr>
        </p:nvGraphicFramePr>
        <p:xfrm>
          <a:off x="446088" y="1323975"/>
          <a:ext cx="7810500" cy="3841509"/>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047085">
                  <a:extLst>
                    <a:ext uri="{9D8B030D-6E8A-4147-A177-3AD203B41FA5}">
                      <a16:colId xmlns:a16="http://schemas.microsoft.com/office/drawing/2014/main" xmlns="" val="20002"/>
                    </a:ext>
                  </a:extLst>
                </a:gridCol>
                <a:gridCol w="1210340">
                  <a:extLst>
                    <a:ext uri="{9D8B030D-6E8A-4147-A177-3AD203B41FA5}">
                      <a16:colId xmlns:a16="http://schemas.microsoft.com/office/drawing/2014/main" xmlns="" val="20003"/>
                    </a:ext>
                  </a:extLst>
                </a:gridCol>
                <a:gridCol w="2533650">
                  <a:extLst>
                    <a:ext uri="{9D8B030D-6E8A-4147-A177-3AD203B41FA5}">
                      <a16:colId xmlns:a16="http://schemas.microsoft.com/office/drawing/2014/main" xmlns=""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Study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pitchFamily="34" charset="0"/>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panose="020B0604020202020204" pitchFamily="34" charset="0"/>
                          <a:cs typeface="Arial" panose="020B0604020202020204" pitchFamily="34" charset="0"/>
                        </a:rPr>
                        <a:t>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panose="020B0604020202020204" pitchFamily="34" charset="0"/>
                          <a:cs typeface="Arial" panose="020B0604020202020204" pitchFamily="34" charset="0"/>
                        </a:rPr>
                        <a:t>Target 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panose="020B0604020202020204" pitchFamily="34" charset="0"/>
                          <a:cs typeface="Arial" panose="020B0604020202020204" pitchFamily="34" charset="0"/>
                        </a:rPr>
                        <a:t>Input documents to SA#80</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61" marB="45761" anchor="ctr" horzOverflow="overflow"/>
                </a:tc>
                <a:extLst>
                  <a:ext uri="{0D108BD9-81ED-4DB2-BD59-A6C34878D82A}">
                    <a16:rowId xmlns:a16="http://schemas.microsoft.com/office/drawing/2014/main" xmlns=""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V2X Media Handling and Interaction (FS_mV2X)</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26.985 </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50% </a:t>
                      </a:r>
                      <a:r>
                        <a:rPr lang="en-GB" sz="1000" b="0" kern="1200" noProof="0" dirty="0">
                          <a:solidFill>
                            <a:srgbClr val="0000FF"/>
                          </a:solidFill>
                          <a:latin typeface="Arial" pitchFamily="34" charset="0"/>
                          <a:ea typeface="+mn-ea"/>
                          <a:cs typeface="Arial" pitchFamily="34" charset="0"/>
                        </a:rPr>
                        <a:t>-&gt; 60 %</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SA#82</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xmlns=""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t>QoE</a:t>
                      </a:r>
                      <a:r>
                        <a:rPr lang="en-US" altLang="en-US" sz="1000" dirty="0"/>
                        <a:t> metrics for VR (</a:t>
                      </a:r>
                      <a:r>
                        <a:rPr lang="en-US" altLang="en-US" sz="1000" dirty="0" err="1"/>
                        <a:t>FS_QoE_VR</a:t>
                      </a:r>
                      <a:r>
                        <a:rPr lang="en-US" altLang="en-US" sz="1000" dirty="0"/>
                        <a:t>)</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26.929</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15% </a:t>
                      </a:r>
                      <a:r>
                        <a:rPr lang="en-GB" sz="1000" b="0" kern="1200" noProof="0" dirty="0">
                          <a:solidFill>
                            <a:srgbClr val="0000FF"/>
                          </a:solidFill>
                          <a:latin typeface="Arial" pitchFamily="34" charset="0"/>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 </a:t>
                      </a:r>
                      <a:r>
                        <a:rPr lang="en-GB" sz="1000" b="0" kern="1200" dirty="0">
                          <a:solidFill>
                            <a:srgbClr val="0000FF"/>
                          </a:solidFill>
                          <a:latin typeface="Arial" pitchFamily="34" charset="0"/>
                          <a:ea typeface="+mn-ea"/>
                          <a:cs typeface="Arial" pitchFamily="34" charset="0"/>
                        </a:rPr>
                        <a:t>-&gt; SA#82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xmlns=""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Media Handling Aspects of RAN Delay Budget Reporting in MTSI (FS_E2E_DELAY)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26.910</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3"/>
                        </a:rPr>
                        <a:t>SP-180281</a:t>
                      </a:r>
                      <a:r>
                        <a:rPr lang="fr-FR" sz="1000" b="0" i="0" u="none" strike="noStrike" dirty="0">
                          <a:solidFill>
                            <a:srgbClr val="000000"/>
                          </a:solidFill>
                          <a:effectLst/>
                          <a:latin typeface="Arial" panose="020B0604020202020204" pitchFamily="34" charset="0"/>
                        </a:rPr>
                        <a:t> Draft TR 26.910 </a:t>
                      </a:r>
                      <a:r>
                        <a:rPr lang="fr-FR" sz="1000" b="0" i="0" u="none" strike="noStrike" dirty="0" err="1">
                          <a:solidFill>
                            <a:srgbClr val="000000"/>
                          </a:solidFill>
                          <a:effectLst/>
                          <a:latin typeface="Arial" panose="020B0604020202020204" pitchFamily="34" charset="0"/>
                        </a:rPr>
                        <a:t>Study</a:t>
                      </a:r>
                      <a:r>
                        <a:rPr lang="fr-FR" sz="1000" b="0" i="0" u="none" strike="noStrike" dirty="0">
                          <a:solidFill>
                            <a:srgbClr val="000000"/>
                          </a:solidFill>
                          <a:effectLst/>
                          <a:latin typeface="Arial" panose="020B0604020202020204" pitchFamily="34" charset="0"/>
                        </a:rPr>
                        <a:t> on media handling aspects of Radio Access Network (RAN) </a:t>
                      </a:r>
                      <a:r>
                        <a:rPr lang="fr-FR" sz="1000" b="0" i="0" u="none" strike="noStrike" dirty="0" err="1">
                          <a:solidFill>
                            <a:srgbClr val="000000"/>
                          </a:solidFill>
                          <a:effectLst/>
                          <a:latin typeface="Arial" panose="020B0604020202020204" pitchFamily="34" charset="0"/>
                        </a:rPr>
                        <a:t>delay</a:t>
                      </a:r>
                      <a:r>
                        <a:rPr lang="fr-FR" sz="1000" b="0" i="0" u="none" strike="noStrike" dirty="0">
                          <a:solidFill>
                            <a:srgbClr val="000000"/>
                          </a:solidFill>
                          <a:effectLst/>
                          <a:latin typeface="Arial" panose="020B0604020202020204" pitchFamily="34" charset="0"/>
                        </a:rPr>
                        <a:t> budget </a:t>
                      </a:r>
                      <a:r>
                        <a:rPr lang="fr-FR" sz="1000" b="0" i="0" u="none" strike="noStrike" dirty="0" err="1">
                          <a:solidFill>
                            <a:srgbClr val="000000"/>
                          </a:solidFill>
                          <a:effectLst/>
                          <a:latin typeface="Arial" panose="020B0604020202020204" pitchFamily="34" charset="0"/>
                        </a:rPr>
                        <a:t>reporting</a:t>
                      </a:r>
                      <a:r>
                        <a:rPr lang="fr-FR" sz="1000" b="0" i="0" u="none" strike="noStrike" dirty="0">
                          <a:solidFill>
                            <a:srgbClr val="000000"/>
                          </a:solidFill>
                          <a:effectLst/>
                          <a:latin typeface="Arial" panose="020B0604020202020204" pitchFamily="34" charset="0"/>
                        </a:rPr>
                        <a:t> in </a:t>
                      </a:r>
                      <a:r>
                        <a:rPr lang="fr-FR" sz="1000" b="0" i="0" u="none" strike="noStrike" dirty="0" err="1">
                          <a:solidFill>
                            <a:srgbClr val="000000"/>
                          </a:solidFill>
                          <a:effectLst/>
                          <a:latin typeface="Arial" panose="020B0604020202020204" pitchFamily="34" charset="0"/>
                        </a:rPr>
                        <a:t>Multimedia</a:t>
                      </a:r>
                      <a:r>
                        <a:rPr lang="fr-FR" sz="1000" b="0" i="0" u="none" strike="noStrike" dirty="0">
                          <a:solidFill>
                            <a:srgbClr val="000000"/>
                          </a:solidFill>
                          <a:effectLst/>
                          <a:latin typeface="Arial" panose="020B0604020202020204" pitchFamily="34" charset="0"/>
                        </a:rPr>
                        <a:t> </a:t>
                      </a:r>
                      <a:r>
                        <a:rPr lang="fr-FR" sz="1000" b="0" i="0" u="none" strike="noStrike" dirty="0" err="1">
                          <a:solidFill>
                            <a:srgbClr val="000000"/>
                          </a:solidFill>
                          <a:effectLst/>
                          <a:latin typeface="Arial" panose="020B0604020202020204" pitchFamily="34" charset="0"/>
                        </a:rPr>
                        <a:t>Telephony</a:t>
                      </a:r>
                      <a:r>
                        <a:rPr lang="fr-FR" sz="1000" b="0" i="0" u="none" strike="noStrike" dirty="0">
                          <a:solidFill>
                            <a:srgbClr val="000000"/>
                          </a:solidFill>
                          <a:effectLst/>
                          <a:latin typeface="Arial" panose="020B0604020202020204" pitchFamily="34" charset="0"/>
                        </a:rPr>
                        <a:t> Service for Internet Protocol (IP) </a:t>
                      </a:r>
                      <a:r>
                        <a:rPr lang="fr-FR" sz="1000" b="0" i="0" u="none" strike="noStrike" dirty="0" err="1">
                          <a:solidFill>
                            <a:srgbClr val="000000"/>
                          </a:solidFill>
                          <a:effectLst/>
                          <a:latin typeface="Arial" panose="020B0604020202020204" pitchFamily="34" charset="0"/>
                        </a:rPr>
                        <a:t>Multimedia</a:t>
                      </a:r>
                      <a:r>
                        <a:rPr lang="fr-FR" sz="1000" b="0" i="0" u="none" strike="noStrike" dirty="0">
                          <a:solidFill>
                            <a:srgbClr val="000000"/>
                          </a:solidFill>
                          <a:effectLst/>
                          <a:latin typeface="Arial" panose="020B0604020202020204" pitchFamily="34" charset="0"/>
                        </a:rPr>
                        <a:t> </a:t>
                      </a:r>
                      <a:r>
                        <a:rPr lang="fr-FR" sz="1000" b="0" i="0" u="none" strike="noStrike" dirty="0" err="1">
                          <a:solidFill>
                            <a:srgbClr val="000000"/>
                          </a:solidFill>
                          <a:effectLst/>
                          <a:latin typeface="Arial" panose="020B0604020202020204" pitchFamily="34" charset="0"/>
                        </a:rPr>
                        <a:t>Subsystem</a:t>
                      </a:r>
                      <a:r>
                        <a:rPr lang="fr-FR" sz="1000" b="0" i="0" u="none" strike="noStrike" dirty="0">
                          <a:solidFill>
                            <a:srgbClr val="000000"/>
                          </a:solidFill>
                          <a:effectLst/>
                          <a:latin typeface="Arial" panose="020B0604020202020204" pitchFamily="34" charset="0"/>
                        </a:rPr>
                        <a:t> (IMS) (MTSI) (Release 15) v. 1.0.0 (FS_E2E_DELAY)</a:t>
                      </a:r>
                    </a:p>
                  </a:txBody>
                  <a:tcPr marL="45733" marR="45733" marT="45742" marB="45742" anchor="ctr" horzOverflow="overflow"/>
                </a:tc>
                <a:extLst>
                  <a:ext uri="{0D108BD9-81ED-4DB2-BD59-A6C34878D82A}">
                    <a16:rowId xmlns:a16="http://schemas.microsoft.com/office/drawing/2014/main" xmlns="" val="447544421"/>
                  </a:ext>
                </a:extLst>
              </a:tr>
              <a:tr h="701481">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Media Handling Aspects of Conversational Services in 5G Systems (FS_5G_MEDIA_MTSI)</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26.919</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55% </a:t>
                      </a:r>
                      <a:r>
                        <a:rPr lang="en-GB" sz="1000" b="0" kern="1200" noProof="0" dirty="0">
                          <a:solidFill>
                            <a:srgbClr val="0000FF"/>
                          </a:solidFill>
                          <a:latin typeface="Arial" pitchFamily="34" charset="0"/>
                          <a:ea typeface="+mn-ea"/>
                          <a:cs typeface="Arial" pitchFamily="34" charset="0"/>
                        </a:rPr>
                        <a:t>-&gt; 80%</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a:t>
                      </a:r>
                      <a:endParaRPr lang="en-GB" sz="1000" b="0" kern="1200" dirty="0">
                        <a:solidFill>
                          <a:srgbClr val="0000FF"/>
                        </a:solidFill>
                        <a:latin typeface="Arial" pitchFamily="34" charset="0"/>
                        <a:ea typeface="+mn-ea"/>
                        <a:cs typeface="Arial" pitchFamily="34" charset="0"/>
                      </a:endParaRP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hlinkClick r:id="rId4"/>
                        </a:rPr>
                        <a:t>SP-180282</a:t>
                      </a:r>
                      <a:r>
                        <a:rPr lang="en-US" sz="1000" baseline="0" dirty="0">
                          <a:solidFill>
                            <a:schemeClr val="tx1"/>
                          </a:solidFill>
                          <a:latin typeface="Arial" panose="020B0604020202020204" pitchFamily="34" charset="0"/>
                          <a:cs typeface="Arial" panose="020B0604020202020204" pitchFamily="34" charset="0"/>
                        </a:rPr>
                        <a:t> Draft TR 26.919 Study on Media Handling Aspects of Conversational Services in 5G Systems (Release 15) v. 1.0.0 (FS_5G_MEDIA_MTSI)</a:t>
                      </a:r>
                      <a:endParaRPr lang="en-GB" sz="1000" baseline="0" dirty="0">
                        <a:solidFill>
                          <a:schemeClr val="tx1"/>
                        </a:solidFill>
                        <a:latin typeface="Arial" panose="020B0604020202020204" pitchFamily="34" charset="0"/>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xmlns="" val="1567811184"/>
                  </a:ext>
                </a:extLst>
              </a:tr>
            </a:tbl>
          </a:graphicData>
        </a:graphic>
      </p:graphicFrame>
    </p:spTree>
    <p:extLst>
      <p:ext uri="{BB962C8B-B14F-4D97-AF65-F5344CB8AC3E}">
        <p14:creationId xmlns:p14="http://schemas.microsoft.com/office/powerpoint/2010/main" xmlns="" val="2559935850"/>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xmlns="" id="{68425C94-A338-4353-9B9C-AC59185560C6}"/>
              </a:ext>
            </a:extLst>
          </p:cNvPr>
          <p:cNvSpPr>
            <a:spLocks noGrp="1"/>
          </p:cNvSpPr>
          <p:nvPr>
            <p:ph type="title"/>
          </p:nvPr>
        </p:nvSpPr>
        <p:spPr/>
        <p:txBody>
          <a:bodyPr/>
          <a:lstStyle/>
          <a:p>
            <a:r>
              <a:rPr lang="fi-FI" altLang="en-US" dirty="0"/>
              <a:t>Proposed new WIDs - 1</a:t>
            </a:r>
            <a:endParaRPr lang="en-US" altLang="en-US" dirty="0"/>
          </a:p>
        </p:txBody>
      </p:sp>
      <p:sp>
        <p:nvSpPr>
          <p:cNvPr id="40963" name="Content Placeholder 2">
            <a:extLst>
              <a:ext uri="{FF2B5EF4-FFF2-40B4-BE49-F238E27FC236}">
                <a16:creationId xmlns:a16="http://schemas.microsoft.com/office/drawing/2014/main" xmlns=""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sz="2000" dirty="0"/>
              <a:t> New WID on Alternative EVS implementation using updated fixed-point basic operators (</a:t>
            </a:r>
            <a:r>
              <a:rPr lang="en-US" sz="2000" dirty="0" err="1" smtClean="0"/>
              <a:t>Alt_FX_EVS</a:t>
            </a:r>
            <a:r>
              <a:rPr lang="en-US" sz="2000" dirty="0" smtClean="0"/>
              <a:t>, UID: 800002) </a:t>
            </a:r>
            <a:r>
              <a:rPr lang="en-US" sz="2000" dirty="0"/>
              <a:t>- </a:t>
            </a:r>
            <a:r>
              <a:rPr lang="fr-FR" sz="2000" u="sng" dirty="0">
                <a:solidFill>
                  <a:srgbClr val="0000FF"/>
                </a:solidFill>
                <a:latin typeface="Arial" panose="020B0604020202020204" pitchFamily="34" charset="0"/>
                <a:hlinkClick r:id="rId2"/>
              </a:rPr>
              <a:t>SP-180286</a:t>
            </a:r>
            <a:endParaRPr lang="en-US" sz="2000" dirty="0"/>
          </a:p>
          <a:p>
            <a:pPr lvl="1">
              <a:spcBef>
                <a:spcPts val="600"/>
              </a:spcBef>
              <a:defRPr/>
            </a:pPr>
            <a:r>
              <a:rPr lang="en-US" sz="1800" dirty="0"/>
              <a:t>Develop and standardize an alternative fixed-point implementation of EVS using the extended set of fixed-point basic operators defined in TR 26.973</a:t>
            </a:r>
          </a:p>
          <a:p>
            <a:pPr lvl="1">
              <a:spcBef>
                <a:spcPts val="600"/>
              </a:spcBef>
              <a:defRPr/>
            </a:pPr>
            <a:r>
              <a:rPr lang="en-US" sz="1800" dirty="0"/>
              <a:t>Characterize the performance of the alternative implementation of EVS, in terms of complexity and subjective and objective quality, following the principles recommended in TR 26.973</a:t>
            </a:r>
          </a:p>
          <a:p>
            <a:pPr lvl="1">
              <a:spcBef>
                <a:spcPts val="600"/>
              </a:spcBef>
              <a:defRPr/>
            </a:pPr>
            <a:r>
              <a:rPr lang="en-GB" sz="1800" dirty="0"/>
              <a:t>Update the test sequences in TS 26.444 to add new test sequences for this alternative fixed-point implementation of EVS</a:t>
            </a:r>
            <a:endParaRPr lang="en-US" altLang="en-US" sz="1200" dirty="0"/>
          </a:p>
          <a:p>
            <a:pPr lvl="1">
              <a:spcBef>
                <a:spcPts val="600"/>
              </a:spcBef>
              <a:defRPr/>
            </a:pPr>
            <a:r>
              <a:rPr lang="en-US" altLang="en-US" sz="1800" dirty="0"/>
              <a:t>Target completion: SA#82</a:t>
            </a:r>
          </a:p>
          <a:p>
            <a:pPr lvl="1">
              <a:spcBef>
                <a:spcPts val="600"/>
              </a:spcBef>
              <a:defRPr/>
            </a:pPr>
            <a:endParaRPr lang="en-US" altLang="en-US" sz="1800" dirty="0"/>
          </a:p>
          <a:p>
            <a:pPr>
              <a:spcBef>
                <a:spcPts val="600"/>
              </a:spcBef>
              <a:defRPr/>
            </a:pPr>
            <a:endParaRPr lang="en-US" altLang="en-US" sz="1050" dirty="0"/>
          </a:p>
          <a:p>
            <a:pPr marL="0" indent="0">
              <a:spcBef>
                <a:spcPts val="600"/>
              </a:spcBef>
              <a:buFontTx/>
              <a:buNone/>
              <a:defRPr/>
            </a:pPr>
            <a:endParaRPr lang="en-GB" altLang="en-US" sz="1600" dirty="0"/>
          </a:p>
        </p:txBody>
      </p:sp>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xmlns="" id="{68425C94-A338-4353-9B9C-AC59185560C6}"/>
              </a:ext>
            </a:extLst>
          </p:cNvPr>
          <p:cNvSpPr>
            <a:spLocks noGrp="1"/>
          </p:cNvSpPr>
          <p:nvPr>
            <p:ph type="title"/>
          </p:nvPr>
        </p:nvSpPr>
        <p:spPr/>
        <p:txBody>
          <a:bodyPr/>
          <a:lstStyle/>
          <a:p>
            <a:r>
              <a:rPr lang="fi-FI" altLang="en-US" dirty="0"/>
              <a:t>Proposed new WIDs - 2</a:t>
            </a:r>
            <a:endParaRPr lang="en-US" altLang="en-US" dirty="0"/>
          </a:p>
        </p:txBody>
      </p:sp>
      <p:sp>
        <p:nvSpPr>
          <p:cNvPr id="40963" name="Content Placeholder 2">
            <a:extLst>
              <a:ext uri="{FF2B5EF4-FFF2-40B4-BE49-F238E27FC236}">
                <a16:creationId xmlns:a16="http://schemas.microsoft.com/office/drawing/2014/main" xmlns=""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altLang="en-US" sz="2000" dirty="0"/>
              <a:t> </a:t>
            </a:r>
            <a:r>
              <a:rPr lang="en-US" sz="2000" dirty="0"/>
              <a:t>New WID on Enhancements to Framework for Live Uplink Streaming (</a:t>
            </a:r>
            <a:r>
              <a:rPr lang="en-US" sz="2000" dirty="0" smtClean="0"/>
              <a:t>E-FLUS , UID: </a:t>
            </a:r>
            <a:r>
              <a:rPr lang="en-US" sz="2000" dirty="0" smtClean="0"/>
              <a:t>800001) </a:t>
            </a:r>
            <a:r>
              <a:rPr lang="en-US" sz="2000" dirty="0"/>
              <a:t>- </a:t>
            </a:r>
            <a:r>
              <a:rPr lang="fr-FR" sz="2000" u="sng" dirty="0">
                <a:solidFill>
                  <a:srgbClr val="0000FF"/>
                </a:solidFill>
                <a:latin typeface="Arial" panose="020B0604020202020204" pitchFamily="34" charset="0"/>
                <a:hlinkClick r:id="rId2"/>
              </a:rPr>
              <a:t>SP-180285</a:t>
            </a:r>
            <a:endParaRPr lang="fr-FR" sz="2000" u="sng" dirty="0">
              <a:solidFill>
                <a:srgbClr val="0000FF"/>
              </a:solidFill>
              <a:latin typeface="Arial" panose="020B0604020202020204" pitchFamily="34" charset="0"/>
            </a:endParaRPr>
          </a:p>
          <a:p>
            <a:pPr lvl="1">
              <a:spcBef>
                <a:spcPts val="600"/>
              </a:spcBef>
              <a:defRPr/>
            </a:pPr>
            <a:r>
              <a:rPr lang="en-US" sz="1800" dirty="0"/>
              <a:t>Recommend new QoS features including new QCI/5QI values and specify means to leverage existing QoS interfaces and contribute to evolving 5G interfaces.</a:t>
            </a:r>
          </a:p>
          <a:p>
            <a:pPr lvl="1">
              <a:spcBef>
                <a:spcPts val="600"/>
              </a:spcBef>
              <a:defRPr/>
            </a:pPr>
            <a:r>
              <a:rPr lang="en-US" sz="1800" dirty="0"/>
              <a:t>Specify the necessary control plane functionality to support downstream media distribution</a:t>
            </a:r>
          </a:p>
          <a:p>
            <a:pPr lvl="1">
              <a:spcBef>
                <a:spcPts val="600"/>
              </a:spcBef>
              <a:defRPr/>
            </a:pPr>
            <a:r>
              <a:rPr lang="en-US" sz="1800" dirty="0"/>
              <a:t>Define or leverage definitions of network-based media processing functions and enablers </a:t>
            </a:r>
          </a:p>
          <a:p>
            <a:pPr lvl="1">
              <a:spcBef>
                <a:spcPts val="600"/>
              </a:spcBef>
              <a:defRPr/>
            </a:pPr>
            <a:r>
              <a:rPr lang="en-US" sz="1800" dirty="0"/>
              <a:t>Define 3GPP media codec profile(s) for FLUS services based on suitable codecs defined and/or referenced by 3GPP.</a:t>
            </a:r>
          </a:p>
          <a:p>
            <a:pPr lvl="1">
              <a:spcBef>
                <a:spcPts val="600"/>
              </a:spcBef>
              <a:defRPr/>
            </a:pPr>
            <a:r>
              <a:rPr lang="en-US" altLang="en-US" sz="1800" dirty="0"/>
              <a:t>Target completion: </a:t>
            </a:r>
            <a:r>
              <a:rPr lang="en-US" sz="1800" dirty="0"/>
              <a:t>SA#83</a:t>
            </a:r>
          </a:p>
          <a:p>
            <a:pPr lvl="1">
              <a:spcBef>
                <a:spcPts val="600"/>
              </a:spcBef>
              <a:defRPr/>
            </a:pPr>
            <a:endParaRPr lang="en-US" sz="1800" dirty="0"/>
          </a:p>
          <a:p>
            <a:pPr lvl="1">
              <a:spcBef>
                <a:spcPts val="600"/>
              </a:spcBef>
              <a:defRPr/>
            </a:pPr>
            <a:endParaRPr lang="en-US" altLang="en-US" sz="1800" dirty="0"/>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xmlns="" val="3941860133"/>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xmlns="" id="{68425C94-A338-4353-9B9C-AC59185560C6}"/>
              </a:ext>
            </a:extLst>
          </p:cNvPr>
          <p:cNvSpPr>
            <a:spLocks noGrp="1"/>
          </p:cNvSpPr>
          <p:nvPr>
            <p:ph type="title"/>
          </p:nvPr>
        </p:nvSpPr>
        <p:spPr/>
        <p:txBody>
          <a:bodyPr/>
          <a:lstStyle/>
          <a:p>
            <a:r>
              <a:rPr lang="fi-FI" altLang="en-US" dirty="0"/>
              <a:t>Proposed new WIDs - 3</a:t>
            </a:r>
            <a:endParaRPr lang="en-US" altLang="en-US" dirty="0"/>
          </a:p>
        </p:txBody>
      </p:sp>
      <p:sp>
        <p:nvSpPr>
          <p:cNvPr id="40963" name="Content Placeholder 2">
            <a:extLst>
              <a:ext uri="{FF2B5EF4-FFF2-40B4-BE49-F238E27FC236}">
                <a16:creationId xmlns:a16="http://schemas.microsoft.com/office/drawing/2014/main" xmlns=""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fr-FR" sz="2000" dirty="0"/>
              <a:t> </a:t>
            </a:r>
            <a:r>
              <a:rPr lang="en-US" sz="2000" dirty="0"/>
              <a:t>New WID on HLG (</a:t>
            </a:r>
            <a:r>
              <a:rPr lang="en-US" sz="2000" dirty="0" smtClean="0"/>
              <a:t>HLG_HDR , UID: </a:t>
            </a:r>
            <a:r>
              <a:rPr lang="en-US" sz="2000" dirty="0" smtClean="0"/>
              <a:t>800003) </a:t>
            </a:r>
            <a:r>
              <a:rPr lang="en-US" sz="2000" dirty="0"/>
              <a:t>- </a:t>
            </a:r>
            <a:r>
              <a:rPr lang="fr-FR" sz="2000" u="sng" dirty="0">
                <a:solidFill>
                  <a:srgbClr val="0000FF"/>
                </a:solidFill>
                <a:latin typeface="Arial" panose="020B0604020202020204" pitchFamily="34" charset="0"/>
                <a:hlinkClick r:id="rId2"/>
              </a:rPr>
              <a:t>SP-180287</a:t>
            </a:r>
            <a:endParaRPr lang="en-US" sz="2000" dirty="0"/>
          </a:p>
          <a:p>
            <a:pPr lvl="1">
              <a:spcBef>
                <a:spcPts val="600"/>
              </a:spcBef>
              <a:defRPr/>
            </a:pPr>
            <a:endParaRPr lang="en-GB" sz="1800" dirty="0"/>
          </a:p>
          <a:p>
            <a:pPr lvl="1">
              <a:spcBef>
                <a:spcPts val="600"/>
              </a:spcBef>
              <a:defRPr/>
            </a:pPr>
            <a:r>
              <a:rPr lang="en-US" sz="1800" dirty="0"/>
              <a:t>The objective of this work item is to define the relevant extensions to support High Dynamic Range in 3GPP TV Video Profiles, based on Hybrid Log Gamma (HLG), which is specified by ITU-R in ITU-R Recommendation BT.2100. </a:t>
            </a:r>
          </a:p>
          <a:p>
            <a:pPr lvl="1">
              <a:spcBef>
                <a:spcPts val="600"/>
              </a:spcBef>
              <a:defRPr/>
            </a:pPr>
            <a:r>
              <a:rPr lang="en-GB" sz="1800" dirty="0"/>
              <a:t>Target completion: SA#82</a:t>
            </a:r>
          </a:p>
          <a:p>
            <a:pPr lvl="1">
              <a:spcBef>
                <a:spcPts val="600"/>
              </a:spcBef>
              <a:defRPr/>
            </a:pPr>
            <a:endParaRPr lang="en-GB" sz="1800" dirty="0"/>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xmlns="" val="3756652916"/>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xmlns=""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xmlns=""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One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8" name="Table 7">
            <a:extLst>
              <a:ext uri="{FF2B5EF4-FFF2-40B4-BE49-F238E27FC236}">
                <a16:creationId xmlns:a16="http://schemas.microsoft.com/office/drawing/2014/main" xmlns="" id="{54EE60BD-AC85-4001-BB75-743601C501F0}"/>
              </a:ext>
            </a:extLst>
          </p:cNvPr>
          <p:cNvGraphicFramePr>
            <a:graphicFrameLocks noGrp="1"/>
          </p:cNvGraphicFramePr>
          <p:nvPr>
            <p:extLst>
              <p:ext uri="{D42A27DB-BD31-4B8C-83A1-F6EECF244321}">
                <p14:modId xmlns:p14="http://schemas.microsoft.com/office/powerpoint/2010/main" xmlns="" val="1361565807"/>
              </p:ext>
            </p:extLst>
          </p:nvPr>
        </p:nvGraphicFramePr>
        <p:xfrm>
          <a:off x="590550" y="2928938"/>
          <a:ext cx="8281987" cy="2905127"/>
        </p:xfrm>
        <a:graphic>
          <a:graphicData uri="http://schemas.openxmlformats.org/drawingml/2006/table">
            <a:tbl>
              <a:tblPr/>
              <a:tblGrid>
                <a:gridCol w="1878934">
                  <a:extLst>
                    <a:ext uri="{9D8B030D-6E8A-4147-A177-3AD203B41FA5}">
                      <a16:colId xmlns:a16="http://schemas.microsoft.com/office/drawing/2014/main" xmlns="" val="20000"/>
                    </a:ext>
                  </a:extLst>
                </a:gridCol>
                <a:gridCol w="536027">
                  <a:extLst>
                    <a:ext uri="{9D8B030D-6E8A-4147-A177-3AD203B41FA5}">
                      <a16:colId xmlns:a16="http://schemas.microsoft.com/office/drawing/2014/main" xmlns="" val="20001"/>
                    </a:ext>
                  </a:extLst>
                </a:gridCol>
                <a:gridCol w="818001">
                  <a:extLst>
                    <a:ext uri="{9D8B030D-6E8A-4147-A177-3AD203B41FA5}">
                      <a16:colId xmlns:a16="http://schemas.microsoft.com/office/drawing/2014/main" xmlns="" val="20002"/>
                    </a:ext>
                  </a:extLst>
                </a:gridCol>
                <a:gridCol w="2452168">
                  <a:extLst>
                    <a:ext uri="{9D8B030D-6E8A-4147-A177-3AD203B41FA5}">
                      <a16:colId xmlns:a16="http://schemas.microsoft.com/office/drawing/2014/main" xmlns="" val="20003"/>
                    </a:ext>
                  </a:extLst>
                </a:gridCol>
                <a:gridCol w="1277486">
                  <a:extLst>
                    <a:ext uri="{9D8B030D-6E8A-4147-A177-3AD203B41FA5}">
                      <a16:colId xmlns:a16="http://schemas.microsoft.com/office/drawing/2014/main" xmlns="" val="20004"/>
                    </a:ext>
                  </a:extLst>
                </a:gridCol>
                <a:gridCol w="1319371">
                  <a:extLst>
                    <a:ext uri="{9D8B030D-6E8A-4147-A177-3AD203B41FA5}">
                      <a16:colId xmlns:a16="http://schemas.microsoft.com/office/drawing/2014/main" xmlns="" val="20005"/>
                    </a:ext>
                  </a:extLst>
                </a:gridCol>
              </a:tblGrid>
              <a:tr h="382943">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10000"/>
                  </a:ext>
                </a:extLst>
              </a:tr>
              <a:tr h="279286">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draft-ietf-payload-flexible-fec-scheme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0333R1</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Muhammed Coban (mcoban@qti.qualcomm.com), </a:t>
                      </a:r>
                      <a:r>
                        <a:rPr kumimoji="0" lang="fi-FI"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Qualcomm Incorporated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VTRI_EXT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0002"/>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3"/>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0004"/>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5"/>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11" marB="288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0006"/>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7"/>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0008"/>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09"/>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0010"/>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rgbClr val="00B050"/>
                          </a:solidFill>
                          <a:effectLst/>
                          <a:latin typeface="Arial" panose="020B0604020202020204" pitchFamily="34" charset="0"/>
                          <a:cs typeface="Arial" panose="020B0604020202020204" pitchFamily="34" charset="0"/>
                        </a:rPr>
                        <a:t>draft-ietf-tsvwg-sctp-dtls-encaps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rgbClr val="00B05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rgbClr val="00B05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rgbClr val="00B050"/>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sngStrike" cap="none" normalizeH="0" baseline="0" dirty="0">
                          <a:ln>
                            <a:noFill/>
                          </a:ln>
                          <a:solidFill>
                            <a:srgbClr val="00B05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B050"/>
                          </a:solidFill>
                          <a:effectLst/>
                          <a:latin typeface="Arial" panose="020B0604020202020204" pitchFamily="34" charset="0"/>
                          <a:cs typeface="Arial" panose="020B0604020202020204" pitchFamily="34" charset="0"/>
                        </a:rPr>
                        <a:t>CR in SP-180280</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xmlns="" val="10011"/>
                  </a:ext>
                </a:extLst>
              </a:tr>
              <a:tr h="175630">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0012"/>
                  </a:ext>
                </a:extLst>
              </a:tr>
              <a:tr h="207312">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xmlns="" val="10013"/>
                  </a:ext>
                </a:extLst>
              </a:tr>
              <a:tr h="27928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0014"/>
                  </a:ext>
                </a:extLst>
              </a:tr>
            </a:tbl>
          </a:graphicData>
        </a:graphic>
      </p:graphicFrame>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xmlns="" id="{A0EDA8E9-B981-40FE-A499-5C3A3FF7B430}"/>
              </a:ext>
            </a:extLst>
          </p:cNvPr>
          <p:cNvSpPr>
            <a:spLocks noGrp="1"/>
          </p:cNvSpPr>
          <p:nvPr>
            <p:ph type="title"/>
          </p:nvPr>
        </p:nvSpPr>
        <p:spPr/>
        <p:txBody>
          <a:bodyPr/>
          <a:lstStyle/>
          <a:p>
            <a:r>
              <a:rPr lang="en-US" altLang="en-US" dirty="0"/>
              <a:t>Meetings held since SA#79 - 2</a:t>
            </a:r>
          </a:p>
        </p:txBody>
      </p:sp>
      <p:sp>
        <p:nvSpPr>
          <p:cNvPr id="3" name="Content Placeholder 2">
            <a:extLst>
              <a:ext uri="{FF2B5EF4-FFF2-40B4-BE49-F238E27FC236}">
                <a16:creationId xmlns:a16="http://schemas.microsoft.com/office/drawing/2014/main" xmlns=""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3GPP SA4 telco on 5G_MTSI_Codecs		24APR</a:t>
            </a:r>
          </a:p>
          <a:p>
            <a:pPr lvl="1">
              <a:lnSpc>
                <a:spcPct val="90000"/>
              </a:lnSpc>
              <a:spcBef>
                <a:spcPts val="200"/>
              </a:spcBef>
            </a:pPr>
            <a:r>
              <a:rPr lang="en-GB" altLang="fr-FR" sz="1800" dirty="0"/>
              <a:t>3GPP SA4 telco on CAPIF4xMB			25APR</a:t>
            </a:r>
          </a:p>
          <a:p>
            <a:pPr lvl="1">
              <a:lnSpc>
                <a:spcPct val="90000"/>
              </a:lnSpc>
              <a:spcBef>
                <a:spcPts val="200"/>
              </a:spcBef>
            </a:pPr>
            <a:r>
              <a:rPr lang="en-GB" altLang="fr-FR" sz="1800" dirty="0"/>
              <a:t>3GPP SA4 telco on Typical media bandwidths	2MAY</a:t>
            </a:r>
          </a:p>
          <a:p>
            <a:pPr lvl="1">
              <a:lnSpc>
                <a:spcPct val="90000"/>
              </a:lnSpc>
              <a:spcBef>
                <a:spcPts val="200"/>
              </a:spcBef>
            </a:pPr>
            <a:r>
              <a:rPr lang="en-GB" altLang="fr-FR" sz="1800" dirty="0"/>
              <a:t>3GPP SA4 telco on </a:t>
            </a:r>
            <a:r>
              <a:rPr lang="en-GB" altLang="fr-FR" sz="1800" dirty="0" err="1"/>
              <a:t>VRStream</a:t>
            </a:r>
            <a:r>
              <a:rPr lang="en-GB" altLang="fr-FR" sz="1800" dirty="0"/>
              <a:t> audio		3MAY</a:t>
            </a:r>
          </a:p>
          <a:p>
            <a:pPr lvl="1">
              <a:lnSpc>
                <a:spcPct val="90000"/>
              </a:lnSpc>
              <a:spcBef>
                <a:spcPts val="200"/>
              </a:spcBef>
            </a:pPr>
            <a:r>
              <a:rPr lang="en-GB" altLang="fr-FR" sz="1800" dirty="0"/>
              <a:t>3GPP SA4 telco on 5G_MTSI_Codecs		15MAY</a:t>
            </a:r>
          </a:p>
          <a:p>
            <a:pPr lvl="1">
              <a:lnSpc>
                <a:spcPct val="90000"/>
              </a:lnSpc>
              <a:spcBef>
                <a:spcPts val="200"/>
              </a:spcBef>
            </a:pPr>
            <a:r>
              <a:rPr lang="en-GB" altLang="fr-FR" sz="1800" dirty="0"/>
              <a:t>3GPP SA4 telco on FRASE			17MAY</a:t>
            </a:r>
          </a:p>
          <a:p>
            <a:pPr lvl="1">
              <a:lnSpc>
                <a:spcPct val="90000"/>
              </a:lnSpc>
              <a:spcBef>
                <a:spcPts val="200"/>
              </a:spcBef>
            </a:pPr>
            <a:r>
              <a:rPr lang="en-GB" altLang="fr-FR" sz="1800" dirty="0"/>
              <a:t>3GPP SA4 telco on FS_EVS_FCNBE		24MAY</a:t>
            </a:r>
          </a:p>
          <a:p>
            <a:pPr lvl="1">
              <a:lnSpc>
                <a:spcPct val="90000"/>
              </a:lnSpc>
              <a:spcBef>
                <a:spcPts val="200"/>
              </a:spcBef>
            </a:pPr>
            <a:r>
              <a:rPr lang="en-GB" altLang="fr-FR" sz="1800" dirty="0"/>
              <a:t>3GPP SA4 telco on </a:t>
            </a:r>
            <a:r>
              <a:rPr lang="en-GB" altLang="fr-FR" sz="1800" dirty="0" err="1"/>
              <a:t>VRStream</a:t>
            </a:r>
            <a:r>
              <a:rPr lang="en-GB" altLang="fr-FR" sz="1800" dirty="0"/>
              <a:t> audio		28MAY</a:t>
            </a:r>
          </a:p>
          <a:p>
            <a:pPr lvl="1">
              <a:lnSpc>
                <a:spcPct val="90000"/>
              </a:lnSpc>
              <a:spcBef>
                <a:spcPts val="200"/>
              </a:spcBef>
            </a:pPr>
            <a:r>
              <a:rPr lang="en-GB" altLang="fr-FR" sz="1800" dirty="0"/>
              <a:t>3GPP SA4 telco on FS_5G_MEDIA_MTSI		29MAY</a:t>
            </a:r>
          </a:p>
          <a:p>
            <a:pPr lvl="1">
              <a:lnSpc>
                <a:spcPct val="90000"/>
              </a:lnSpc>
              <a:spcBef>
                <a:spcPts val="200"/>
              </a:spcBef>
            </a:pPr>
            <a:r>
              <a:rPr lang="en-GB" altLang="fr-FR" sz="1800" dirty="0"/>
              <a:t>3GPP SA4 telco on </a:t>
            </a:r>
            <a:r>
              <a:rPr lang="en-GB" altLang="fr-FR" sz="1800" dirty="0" err="1"/>
              <a:t>VRStream</a:t>
            </a:r>
            <a:r>
              <a:rPr lang="en-GB" altLang="fr-FR" sz="1800" dirty="0"/>
              <a:t> audio		31MAY</a:t>
            </a:r>
          </a:p>
          <a:p>
            <a:pPr lvl="1">
              <a:lnSpc>
                <a:spcPct val="90000"/>
              </a:lnSpc>
              <a:spcBef>
                <a:spcPts val="200"/>
              </a:spcBef>
            </a:pPr>
            <a:r>
              <a:rPr lang="en-GB" altLang="fr-FR" sz="1800" dirty="0"/>
              <a:t>3GPP SA4 telco on FS_5GMedia_Distribution	4JUN (cancelled)</a:t>
            </a:r>
          </a:p>
          <a:p>
            <a:pPr lvl="1">
              <a:lnSpc>
                <a:spcPct val="90000"/>
              </a:lnSpc>
              <a:spcBef>
                <a:spcPts val="200"/>
              </a:spcBef>
            </a:pPr>
            <a:r>
              <a:rPr lang="en-GB" altLang="fr-FR" sz="1800" dirty="0"/>
              <a:t>3GPP SA4 telco on </a:t>
            </a:r>
            <a:r>
              <a:rPr lang="en-GB" altLang="fr-FR" sz="1800" dirty="0" err="1"/>
              <a:t>VRStream</a:t>
            </a:r>
            <a:r>
              <a:rPr lang="en-GB" altLang="fr-FR" sz="1800" dirty="0"/>
              <a:t> audio		5JUN</a:t>
            </a:r>
          </a:p>
          <a:p>
            <a:pPr lvl="1">
              <a:lnSpc>
                <a:spcPct val="90000"/>
              </a:lnSpc>
              <a:spcBef>
                <a:spcPts val="200"/>
              </a:spcBef>
            </a:pPr>
            <a:r>
              <a:rPr lang="en-GB" altLang="fr-FR" sz="1800" dirty="0"/>
              <a:t>3GPP SA4 telco on FS_E2E_DELAY		5JUN</a:t>
            </a:r>
          </a:p>
          <a:p>
            <a:pPr lvl="1">
              <a:lnSpc>
                <a:spcPct val="90000"/>
              </a:lnSpc>
              <a:spcBef>
                <a:spcPts val="200"/>
              </a:spcBef>
            </a:pPr>
            <a:r>
              <a:rPr lang="en-GB" altLang="fr-FR" sz="1800" dirty="0"/>
              <a:t>3GPP SA4 telco on </a:t>
            </a:r>
            <a:r>
              <a:rPr lang="en-GB" altLang="fr-FR" sz="1800" dirty="0" err="1"/>
              <a:t>VRStream</a:t>
            </a:r>
            <a:r>
              <a:rPr lang="en-GB" altLang="fr-FR" sz="1800" dirty="0"/>
              <a:t> audio		TBD-JUN</a:t>
            </a:r>
          </a:p>
          <a:p>
            <a:pPr lvl="1">
              <a:lnSpc>
                <a:spcPct val="90000"/>
              </a:lnSpc>
              <a:spcBef>
                <a:spcPts val="200"/>
              </a:spcBef>
            </a:pPr>
            <a:endParaRPr lang="en-GB" altLang="fr-FR" sz="1800" dirty="0"/>
          </a:p>
          <a:p>
            <a:pPr lvl="1">
              <a:lnSpc>
                <a:spcPct val="90000"/>
              </a:lnSpc>
              <a:spcBef>
                <a:spcPts val="200"/>
              </a:spcBef>
            </a:pPr>
            <a:endParaRPr lang="en-GB" altLang="fr-FR" sz="1800" dirty="0"/>
          </a:p>
        </p:txBody>
      </p:sp>
    </p:spTree>
    <p:extLst>
      <p:ext uri="{BB962C8B-B14F-4D97-AF65-F5344CB8AC3E}">
        <p14:creationId xmlns:p14="http://schemas.microsoft.com/office/powerpoint/2010/main" xmlns="" val="3698428844"/>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xmlns=""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xmlns=""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SA#79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SA#80:</a:t>
            </a:r>
          </a:p>
          <a:p>
            <a:pPr lvl="1">
              <a:lnSpc>
                <a:spcPct val="90000"/>
              </a:lnSpc>
              <a:spcBef>
                <a:spcPts val="300"/>
              </a:spcBef>
            </a:pPr>
            <a:r>
              <a:rPr lang="en-US" altLang="en-US" sz="1800" dirty="0"/>
              <a:t>Approve 30 CRs</a:t>
            </a:r>
          </a:p>
          <a:p>
            <a:pPr lvl="1">
              <a:lnSpc>
                <a:spcPct val="90000"/>
              </a:lnSpc>
              <a:spcBef>
                <a:spcPts val="300"/>
              </a:spcBef>
            </a:pPr>
            <a:r>
              <a:rPr lang="en-US" altLang="en-US" sz="1800" dirty="0"/>
              <a:t>Approve 2 TRs</a:t>
            </a:r>
          </a:p>
          <a:p>
            <a:pPr lvl="1">
              <a:lnSpc>
                <a:spcPct val="90000"/>
              </a:lnSpc>
              <a:spcBef>
                <a:spcPts val="300"/>
              </a:spcBef>
            </a:pPr>
            <a:r>
              <a:rPr lang="en-US" altLang="en-US" sz="1800" dirty="0"/>
              <a:t>Approve 5 Exceptions</a:t>
            </a:r>
          </a:p>
          <a:p>
            <a:pPr lvl="1">
              <a:lnSpc>
                <a:spcPct val="90000"/>
              </a:lnSpc>
              <a:spcBef>
                <a:spcPts val="300"/>
              </a:spcBef>
            </a:pPr>
            <a:r>
              <a:rPr lang="en-US" altLang="en-US" sz="1800" dirty="0"/>
              <a:t>Approve 3 new WIDs</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xmlns=""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SA#80</a:t>
            </a:r>
            <a:r>
              <a:rPr lang="en-US" altLang="en-US" dirty="0">
                <a:highlight>
                  <a:srgbClr val="FFFF00"/>
                </a:highlight>
              </a:rPr>
              <a:t> </a:t>
            </a:r>
          </a:p>
        </p:txBody>
      </p:sp>
      <p:graphicFrame>
        <p:nvGraphicFramePr>
          <p:cNvPr id="27" name="Table 26">
            <a:extLst>
              <a:ext uri="{FF2B5EF4-FFF2-40B4-BE49-F238E27FC236}">
                <a16:creationId xmlns:a16="http://schemas.microsoft.com/office/drawing/2014/main" xmlns="" id="{469BCC4C-6CD8-4CDD-B975-B82DF0494913}"/>
              </a:ext>
            </a:extLst>
          </p:cNvPr>
          <p:cNvGraphicFramePr>
            <a:graphicFrameLocks noGrp="1"/>
          </p:cNvGraphicFramePr>
          <p:nvPr>
            <p:extLst>
              <p:ext uri="{D42A27DB-BD31-4B8C-83A1-F6EECF244321}">
                <p14:modId xmlns:p14="http://schemas.microsoft.com/office/powerpoint/2010/main" xmlns="" val="2654079695"/>
              </p:ext>
            </p:extLst>
          </p:nvPr>
        </p:nvGraphicFramePr>
        <p:xfrm>
          <a:off x="371475" y="1250950"/>
          <a:ext cx="8594725" cy="4860925"/>
        </p:xfrm>
        <a:graphic>
          <a:graphicData uri="http://schemas.openxmlformats.org/drawingml/2006/table">
            <a:tbl>
              <a:tblPr/>
              <a:tblGrid>
                <a:gridCol w="771525">
                  <a:extLst>
                    <a:ext uri="{9D8B030D-6E8A-4147-A177-3AD203B41FA5}">
                      <a16:colId xmlns:a16="http://schemas.microsoft.com/office/drawing/2014/main" xmlns="" val="3854067395"/>
                    </a:ext>
                  </a:extLst>
                </a:gridCol>
                <a:gridCol w="4521200">
                  <a:extLst>
                    <a:ext uri="{9D8B030D-6E8A-4147-A177-3AD203B41FA5}">
                      <a16:colId xmlns:a16="http://schemas.microsoft.com/office/drawing/2014/main" xmlns="" val="1227836291"/>
                    </a:ext>
                  </a:extLst>
                </a:gridCol>
                <a:gridCol w="787400">
                  <a:extLst>
                    <a:ext uri="{9D8B030D-6E8A-4147-A177-3AD203B41FA5}">
                      <a16:colId xmlns:a16="http://schemas.microsoft.com/office/drawing/2014/main" xmlns="" val="2614713392"/>
                    </a:ext>
                  </a:extLst>
                </a:gridCol>
                <a:gridCol w="596900">
                  <a:extLst>
                    <a:ext uri="{9D8B030D-6E8A-4147-A177-3AD203B41FA5}">
                      <a16:colId xmlns:a16="http://schemas.microsoft.com/office/drawing/2014/main" xmlns="" val="656100597"/>
                    </a:ext>
                  </a:extLst>
                </a:gridCol>
                <a:gridCol w="939800">
                  <a:extLst>
                    <a:ext uri="{9D8B030D-6E8A-4147-A177-3AD203B41FA5}">
                      <a16:colId xmlns:a16="http://schemas.microsoft.com/office/drawing/2014/main" xmlns="" val="1663996053"/>
                    </a:ext>
                  </a:extLst>
                </a:gridCol>
                <a:gridCol w="977900">
                  <a:extLst>
                    <a:ext uri="{9D8B030D-6E8A-4147-A177-3AD203B41FA5}">
                      <a16:colId xmlns:a16="http://schemas.microsoft.com/office/drawing/2014/main" xmlns=""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4223300937"/>
                  </a:ext>
                </a:extLst>
              </a:tr>
              <a:tr h="304800">
                <a:tc>
                  <a:txBody>
                    <a:bodyPr/>
                    <a:lstStyle/>
                    <a:p>
                      <a:pPr algn="l" fontAlgn="t"/>
                      <a:r>
                        <a:rPr lang="fr-FR" sz="800" b="0" i="0" u="none" strike="noStrike" dirty="0">
                          <a:solidFill>
                            <a:srgbClr val="000000"/>
                          </a:solidFill>
                          <a:effectLst/>
                          <a:latin typeface="Arial" panose="020B0604020202020204" pitchFamily="34" charset="0"/>
                        </a:rPr>
                        <a:t>SP-180260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nb-NO" sz="800" b="0" i="0" u="none" strike="noStrike">
                          <a:solidFill>
                            <a:srgbClr val="000000"/>
                          </a:solidFill>
                          <a:effectLst/>
                          <a:latin typeface="Arial" panose="020B0604020202020204" pitchFamily="34" charset="0"/>
                        </a:rPr>
                        <a:t>SA WG4 Status Report at TSG SA#80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 Chairman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report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Presentation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7.4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2376923146"/>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2"/>
                        </a:rPr>
                        <a:t>SP-180261</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26.442, TS 26.443 and TS 26.444 (Release 12 to Release 14) (</a:t>
                      </a:r>
                      <a:r>
                        <a:rPr lang="en-US" sz="800" b="0" i="0" u="none" strike="noStrike" dirty="0" err="1">
                          <a:solidFill>
                            <a:srgbClr val="000000"/>
                          </a:solidFill>
                          <a:effectLst/>
                          <a:latin typeface="Arial" panose="020B0604020202020204" pitchFamily="34" charset="0"/>
                        </a:rPr>
                        <a:t>EVS_Codec</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959808680"/>
                  </a:ext>
                </a:extLst>
              </a:tr>
              <a:tr h="304800">
                <a:tc>
                  <a:txBody>
                    <a:bodyPr/>
                    <a:lstStyle/>
                    <a:p>
                      <a:pPr algn="l" fontAlgn="t"/>
                      <a:r>
                        <a:rPr lang="fr-FR" sz="800" b="1" i="0" u="sng" strike="noStrike">
                          <a:solidFill>
                            <a:srgbClr val="0000FF"/>
                          </a:solidFill>
                          <a:effectLst/>
                          <a:latin typeface="Arial" panose="020B0604020202020204" pitchFamily="34" charset="0"/>
                          <a:hlinkClick r:id="rId3"/>
                        </a:rPr>
                        <a:t>SP-180262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26.114 on Clarification of Bandwidth Calculations in the UE (Release 13 to Release 15) (QOSE2EMTSI)</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3266111139"/>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SP-180263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26.346 on Proposed Changes to </a:t>
                      </a:r>
                      <a:r>
                        <a:rPr lang="en-US" sz="800" b="0" i="0" u="none" strike="noStrike" dirty="0" err="1">
                          <a:solidFill>
                            <a:srgbClr val="000000"/>
                          </a:solidFill>
                          <a:effectLst/>
                          <a:latin typeface="Arial" panose="020B0604020202020204" pitchFamily="34" charset="0"/>
                        </a:rPr>
                        <a:t>xMB</a:t>
                      </a:r>
                      <a:r>
                        <a:rPr lang="en-US" sz="800" b="0" i="0" u="none" strike="noStrike" dirty="0">
                          <a:solidFill>
                            <a:srgbClr val="000000"/>
                          </a:solidFill>
                          <a:effectLst/>
                          <a:latin typeface="Arial" panose="020B0604020202020204" pitchFamily="34" charset="0"/>
                        </a:rPr>
                        <a:t>-related Text (Release 14 &amp; Release 15) (</a:t>
                      </a:r>
                      <a:r>
                        <a:rPr lang="en-US" sz="800" b="0" i="0" u="none" strike="noStrike" dirty="0" err="1">
                          <a:solidFill>
                            <a:srgbClr val="000000"/>
                          </a:solidFill>
                          <a:effectLst/>
                          <a:latin typeface="Arial" panose="020B0604020202020204" pitchFamily="34" charset="0"/>
                        </a:rPr>
                        <a:t>AE_enTV</a:t>
                      </a:r>
                      <a:r>
                        <a:rPr lang="en-US" sz="800" b="0" i="0" u="none" strike="noStrike" dirty="0">
                          <a:solidFill>
                            <a:srgbClr val="000000"/>
                          </a:solidFill>
                          <a:effectLst/>
                          <a:latin typeface="Arial" panose="020B0604020202020204" pitchFamily="34" charset="0"/>
                        </a:rPr>
                        <a:t>-MI_MTV)</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955936403"/>
                  </a:ext>
                </a:extLst>
              </a:tr>
              <a:tr h="304800">
                <a:tc>
                  <a:txBody>
                    <a:bodyPr/>
                    <a:lstStyle/>
                    <a:p>
                      <a:pPr algn="l" fontAlgn="t"/>
                      <a:r>
                        <a:rPr lang="fr-FR" sz="800" b="1" i="0" u="sng" strike="noStrike">
                          <a:solidFill>
                            <a:srgbClr val="0000FF"/>
                          </a:solidFill>
                          <a:effectLst/>
                          <a:latin typeface="Arial" panose="020B0604020202020204" pitchFamily="34" charset="0"/>
                          <a:hlinkClick r:id="rId5"/>
                        </a:rPr>
                        <a:t>SP-180264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26.247 on Correction for </a:t>
                      </a:r>
                      <a:r>
                        <a:rPr lang="en-US" sz="800" b="0" i="0" u="none" strike="noStrike" dirty="0" err="1">
                          <a:solidFill>
                            <a:srgbClr val="000000"/>
                          </a:solidFill>
                          <a:effectLst/>
                          <a:latin typeface="Arial" panose="020B0604020202020204" pitchFamily="34" charset="0"/>
                        </a:rPr>
                        <a:t>QoE</a:t>
                      </a:r>
                      <a:r>
                        <a:rPr lang="en-US" sz="800" b="0" i="0" u="none" strike="noStrike" dirty="0">
                          <a:solidFill>
                            <a:srgbClr val="000000"/>
                          </a:solidFill>
                          <a:effectLst/>
                          <a:latin typeface="Arial" panose="020B0604020202020204" pitchFamily="34" charset="0"/>
                        </a:rPr>
                        <a:t> </a:t>
                      </a:r>
                      <a:r>
                        <a:rPr lang="en-US" sz="800" b="0" i="0" u="none" strike="noStrike" dirty="0" err="1">
                          <a:solidFill>
                            <a:srgbClr val="000000"/>
                          </a:solidFill>
                          <a:effectLst/>
                          <a:latin typeface="Arial" panose="020B0604020202020204" pitchFamily="34" charset="0"/>
                        </a:rPr>
                        <a:t>StreamingSource</a:t>
                      </a:r>
                      <a:r>
                        <a:rPr lang="en-US" sz="800" b="0" i="0" u="none" strike="noStrike" dirty="0">
                          <a:solidFill>
                            <a:srgbClr val="000000"/>
                          </a:solidFill>
                          <a:effectLst/>
                          <a:latin typeface="Arial" panose="020B0604020202020204" pitchFamily="34" charset="0"/>
                        </a:rPr>
                        <a:t> filtering (Release 14 &amp; Release 15) (</a:t>
                      </a:r>
                      <a:r>
                        <a:rPr lang="en-US" sz="800" b="0" i="0" u="none" strike="noStrike" dirty="0" err="1">
                          <a:solidFill>
                            <a:srgbClr val="000000"/>
                          </a:solidFill>
                          <a:effectLst/>
                          <a:latin typeface="Arial" panose="020B0604020202020204" pitchFamily="34" charset="0"/>
                        </a:rPr>
                        <a:t>IQoE</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4039978784"/>
                  </a:ext>
                </a:extLst>
              </a:tr>
              <a:tr h="304800">
                <a:tc>
                  <a:txBody>
                    <a:bodyPr/>
                    <a:lstStyle/>
                    <a:p>
                      <a:pPr algn="l" fontAlgn="t"/>
                      <a:r>
                        <a:rPr lang="fr-FR" sz="800" b="1" i="0" u="sng" strike="noStrike">
                          <a:solidFill>
                            <a:srgbClr val="0000FF"/>
                          </a:solidFill>
                          <a:effectLst/>
                          <a:latin typeface="Arial" panose="020B0604020202020204" pitchFamily="34" charset="0"/>
                          <a:hlinkClick r:id="rId6"/>
                        </a:rPr>
                        <a:t>SP-180265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26.132 on Correction of unclear wording in delay test specification (Release 14) (TEI14)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983780084"/>
                  </a:ext>
                </a:extLst>
              </a:tr>
              <a:tr h="304800">
                <a:tc>
                  <a:txBody>
                    <a:bodyPr/>
                    <a:lstStyle/>
                    <a:p>
                      <a:pPr algn="l" fontAlgn="t"/>
                      <a:r>
                        <a:rPr lang="fr-FR" sz="800" b="1" i="0" u="sng" strike="noStrike">
                          <a:solidFill>
                            <a:srgbClr val="0000FF"/>
                          </a:solidFill>
                          <a:effectLst/>
                          <a:latin typeface="Arial" panose="020B0604020202020204" pitchFamily="34" charset="0"/>
                          <a:hlinkClick r:id="rId7"/>
                        </a:rPr>
                        <a:t>SP-180266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26.247 on DASH-IF Alignment of SAND (Release 15) (SAND)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851674750"/>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8"/>
                        </a:rPr>
                        <a:t>SP-180267</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Draft TR 26.939 Guidelines on the Framework for Live Uplink Streaming (FLUS) (Release 15) v. 1.0.0 (FLUS)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630014501"/>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9"/>
                        </a:rPr>
                        <a:t>SP-180268</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26.114 on Clarification on usage of geographical filtering for </a:t>
                      </a:r>
                      <a:r>
                        <a:rPr lang="en-US" sz="800" b="0" i="0" u="none" strike="noStrike" dirty="0" err="1">
                          <a:solidFill>
                            <a:srgbClr val="000000"/>
                          </a:solidFill>
                          <a:effectLst/>
                          <a:latin typeface="Arial" panose="020B0604020202020204" pitchFamily="34" charset="0"/>
                        </a:rPr>
                        <a:t>QoE</a:t>
                      </a:r>
                      <a:r>
                        <a:rPr lang="en-US" sz="800" b="0" i="0" u="none" strike="noStrike" dirty="0">
                          <a:solidFill>
                            <a:srgbClr val="000000"/>
                          </a:solidFill>
                          <a:effectLst/>
                          <a:latin typeface="Arial" panose="020B0604020202020204" pitchFamily="34" charset="0"/>
                        </a:rPr>
                        <a:t> reporting (Release 15) (</a:t>
                      </a:r>
                      <a:r>
                        <a:rPr lang="en-US" sz="800" b="0" i="0" u="none" strike="noStrike" dirty="0" err="1">
                          <a:solidFill>
                            <a:srgbClr val="000000"/>
                          </a:solidFill>
                          <a:effectLst/>
                          <a:latin typeface="Arial" panose="020B0604020202020204" pitchFamily="34" charset="0"/>
                        </a:rPr>
                        <a:t>EQoE_MTSI</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291609878"/>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0"/>
                        </a:rPr>
                        <a:t>SP-180269</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WI Exception request for the Work Item Test Methodologies for the Evaluation of Perceived Listening Quality in Immersive Audio Systems (LiQuImAS)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 exception request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138006480"/>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1"/>
                        </a:rPr>
                        <a:t>SP-180270</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Draft TS 26.118 3GPP Virtual Reality profiles for streaming applications (Release 15) v. 1.0.0 (</a:t>
                      </a:r>
                      <a:r>
                        <a:rPr lang="en-US" sz="800" b="0" i="0" u="none" strike="noStrike" dirty="0" err="1">
                          <a:solidFill>
                            <a:srgbClr val="000000"/>
                          </a:solidFill>
                          <a:effectLst/>
                          <a:latin typeface="Arial" panose="020B0604020202020204" pitchFamily="34" charset="0"/>
                        </a:rPr>
                        <a:t>VRStream</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2248415748"/>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2"/>
                        </a:rPr>
                        <a:t>SP-180271</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WI Exception request for the Work Item Virtual Reality Profiles for Streaming Media (</a:t>
                      </a:r>
                      <a:r>
                        <a:rPr lang="en-US" sz="800" b="0" i="0" u="none" strike="noStrike" dirty="0" err="1">
                          <a:solidFill>
                            <a:srgbClr val="000000"/>
                          </a:solidFill>
                          <a:effectLst/>
                          <a:latin typeface="Arial" panose="020B0604020202020204" pitchFamily="34" charset="0"/>
                        </a:rPr>
                        <a:t>VRStream</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 exception request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2813734771"/>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3"/>
                        </a:rPr>
                        <a:t>SP-180272</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26.247, TS 26.346, TS 26.347 and TR 26.946 on SAND for MBMS (Release 15) (SAND4M)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2388886847"/>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4"/>
                        </a:rPr>
                        <a:t>SP-180273</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26.131 and TS 26.132 on Receive acoustic output test in the presence of background noise (Release 15) (RAOT)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130348168"/>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5"/>
                        </a:rPr>
                        <a:t>SP-180274</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26.131 on Addition of requirements and objectives for SWB and FB terminals (Release 15) (SPAN)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15D.10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291766482"/>
                  </a:ext>
                </a:extLst>
              </a:tr>
            </a:tbl>
          </a:graphicData>
        </a:graphic>
      </p:graphicFrame>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xmlns=""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SA#80</a:t>
            </a:r>
            <a:r>
              <a:rPr lang="en-US" altLang="en-US" dirty="0">
                <a:highlight>
                  <a:srgbClr val="FFFF00"/>
                </a:highlight>
              </a:rPr>
              <a:t> </a:t>
            </a:r>
          </a:p>
        </p:txBody>
      </p:sp>
      <p:graphicFrame>
        <p:nvGraphicFramePr>
          <p:cNvPr id="27" name="Table 26">
            <a:extLst>
              <a:ext uri="{FF2B5EF4-FFF2-40B4-BE49-F238E27FC236}">
                <a16:creationId xmlns:a16="http://schemas.microsoft.com/office/drawing/2014/main" xmlns="" id="{469BCC4C-6CD8-4CDD-B975-B82DF0494913}"/>
              </a:ext>
            </a:extLst>
          </p:cNvPr>
          <p:cNvGraphicFramePr>
            <a:graphicFrameLocks noGrp="1"/>
          </p:cNvGraphicFramePr>
          <p:nvPr>
            <p:extLst>
              <p:ext uri="{D42A27DB-BD31-4B8C-83A1-F6EECF244321}">
                <p14:modId xmlns:p14="http://schemas.microsoft.com/office/powerpoint/2010/main" xmlns="" val="506351773"/>
              </p:ext>
            </p:extLst>
          </p:nvPr>
        </p:nvGraphicFramePr>
        <p:xfrm>
          <a:off x="371475" y="1250950"/>
          <a:ext cx="8594725" cy="4312285"/>
        </p:xfrm>
        <a:graphic>
          <a:graphicData uri="http://schemas.openxmlformats.org/drawingml/2006/table">
            <a:tbl>
              <a:tblPr/>
              <a:tblGrid>
                <a:gridCol w="771525">
                  <a:extLst>
                    <a:ext uri="{9D8B030D-6E8A-4147-A177-3AD203B41FA5}">
                      <a16:colId xmlns:a16="http://schemas.microsoft.com/office/drawing/2014/main" xmlns="" val="3854067395"/>
                    </a:ext>
                  </a:extLst>
                </a:gridCol>
                <a:gridCol w="4521200">
                  <a:extLst>
                    <a:ext uri="{9D8B030D-6E8A-4147-A177-3AD203B41FA5}">
                      <a16:colId xmlns:a16="http://schemas.microsoft.com/office/drawing/2014/main" xmlns="" val="1227836291"/>
                    </a:ext>
                  </a:extLst>
                </a:gridCol>
                <a:gridCol w="787400">
                  <a:extLst>
                    <a:ext uri="{9D8B030D-6E8A-4147-A177-3AD203B41FA5}">
                      <a16:colId xmlns:a16="http://schemas.microsoft.com/office/drawing/2014/main" xmlns="" val="2614713392"/>
                    </a:ext>
                  </a:extLst>
                </a:gridCol>
                <a:gridCol w="596900">
                  <a:extLst>
                    <a:ext uri="{9D8B030D-6E8A-4147-A177-3AD203B41FA5}">
                      <a16:colId xmlns:a16="http://schemas.microsoft.com/office/drawing/2014/main" xmlns="" val="656100597"/>
                    </a:ext>
                  </a:extLst>
                </a:gridCol>
                <a:gridCol w="939800">
                  <a:extLst>
                    <a:ext uri="{9D8B030D-6E8A-4147-A177-3AD203B41FA5}">
                      <a16:colId xmlns:a16="http://schemas.microsoft.com/office/drawing/2014/main" xmlns="" val="1663996053"/>
                    </a:ext>
                  </a:extLst>
                </a:gridCol>
                <a:gridCol w="977900">
                  <a:extLst>
                    <a:ext uri="{9D8B030D-6E8A-4147-A177-3AD203B41FA5}">
                      <a16:colId xmlns:a16="http://schemas.microsoft.com/office/drawing/2014/main" xmlns=""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4223300937"/>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2"/>
                        </a:rPr>
                        <a:t>SP-180275</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WI Exception request for the Work Item Speech quality in the presence of ambient noise for super-wideband and fullband modes (SPAN)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 exception request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15D.10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188483648"/>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3"/>
                        </a:rPr>
                        <a:t>SP-180276</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26.346 on Adding Support for ROHC and FEC over </a:t>
                      </a:r>
                      <a:r>
                        <a:rPr lang="en-US" sz="800" b="0" i="0" u="none" strike="noStrike" dirty="0" err="1">
                          <a:solidFill>
                            <a:srgbClr val="000000"/>
                          </a:solidFill>
                          <a:effectLst/>
                          <a:latin typeface="Arial" panose="020B0604020202020204" pitchFamily="34" charset="0"/>
                        </a:rPr>
                        <a:t>xMB</a:t>
                      </a:r>
                      <a:r>
                        <a:rPr lang="en-US" sz="800" b="0" i="0" u="none" strike="noStrike" dirty="0">
                          <a:solidFill>
                            <a:srgbClr val="000000"/>
                          </a:solidFill>
                          <a:effectLst/>
                          <a:latin typeface="Arial" panose="020B0604020202020204" pitchFamily="34" charset="0"/>
                        </a:rPr>
                        <a:t> (Release 15) (FRASE)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15D.11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2578956186"/>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4"/>
                        </a:rPr>
                        <a:t>SP-180277</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WI Exception request for the Work Item FEC and ROHC Activation for GCSE over MBMS (FRASE)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 exception request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15D.11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3551154354"/>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5"/>
                        </a:rPr>
                        <a:t>SP-180278</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CRs to TS 26.114 and TS 26.223 on Media Handling Aspects of 5G Conversational Services (Release 15) (5G_MTSI_Codecs)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15D.12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338374683"/>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6"/>
                        </a:rPr>
                        <a:t>SP-180279</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WI Exception request for the Work Item Media Handling Aspects of 5G Conversational Services (5G_MTSI_Codecs)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 exception request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15D.12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3156250168"/>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7"/>
                        </a:rPr>
                        <a:t>SP-180280</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CR to TS 26.223 on Reference Correction (Release 15) (TEI15, IMS_TELEP_EXT)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dirty="0">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Approval</a:t>
                      </a:r>
                      <a:endParaRPr lang="fr-FR" sz="800" b="0" i="0" u="none" strike="noStrike" dirty="0">
                        <a:solidFill>
                          <a:srgbClr val="000000"/>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15G.1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677086908"/>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8"/>
                        </a:rPr>
                        <a:t>SP-180281</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Draft TR 26.910 </a:t>
                      </a:r>
                      <a:r>
                        <a:rPr lang="fr-FR" sz="800" b="0" i="0" u="none" strike="noStrike" dirty="0" err="1">
                          <a:solidFill>
                            <a:srgbClr val="000000"/>
                          </a:solidFill>
                          <a:effectLst/>
                          <a:latin typeface="Arial" panose="020B0604020202020204" pitchFamily="34" charset="0"/>
                        </a:rPr>
                        <a:t>Study</a:t>
                      </a:r>
                      <a:r>
                        <a:rPr lang="fr-FR" sz="800" b="0" i="0" u="none" strike="noStrike" dirty="0">
                          <a:solidFill>
                            <a:srgbClr val="000000"/>
                          </a:solidFill>
                          <a:effectLst/>
                          <a:latin typeface="Arial" panose="020B0604020202020204" pitchFamily="34" charset="0"/>
                        </a:rPr>
                        <a:t> on media handling aspects of Radio Access Network (RAN) </a:t>
                      </a:r>
                      <a:r>
                        <a:rPr lang="fr-FR" sz="800" b="0" i="0" u="none" strike="noStrike" dirty="0" err="1">
                          <a:solidFill>
                            <a:srgbClr val="000000"/>
                          </a:solidFill>
                          <a:effectLst/>
                          <a:latin typeface="Arial" panose="020B0604020202020204" pitchFamily="34" charset="0"/>
                        </a:rPr>
                        <a:t>delay</a:t>
                      </a:r>
                      <a:r>
                        <a:rPr lang="fr-FR" sz="800" b="0" i="0" u="none" strike="noStrike" dirty="0">
                          <a:solidFill>
                            <a:srgbClr val="000000"/>
                          </a:solidFill>
                          <a:effectLst/>
                          <a:latin typeface="Arial" panose="020B0604020202020204" pitchFamily="34" charset="0"/>
                        </a:rPr>
                        <a:t> budget </a:t>
                      </a:r>
                      <a:r>
                        <a:rPr lang="fr-FR" sz="800" b="0" i="0" u="none" strike="noStrike" dirty="0" err="1">
                          <a:solidFill>
                            <a:srgbClr val="000000"/>
                          </a:solidFill>
                          <a:effectLst/>
                          <a:latin typeface="Arial" panose="020B0604020202020204" pitchFamily="34" charset="0"/>
                        </a:rPr>
                        <a:t>reporting</a:t>
                      </a:r>
                      <a:r>
                        <a:rPr lang="fr-FR" sz="800" b="0" i="0" u="none" strike="noStrike" dirty="0">
                          <a:solidFill>
                            <a:srgbClr val="000000"/>
                          </a:solidFill>
                          <a:effectLst/>
                          <a:latin typeface="Arial" panose="020B0604020202020204" pitchFamily="34" charset="0"/>
                        </a:rPr>
                        <a:t> in </a:t>
                      </a:r>
                      <a:r>
                        <a:rPr lang="fr-FR" sz="800" b="0" i="0" u="none" strike="noStrike" dirty="0" err="1">
                          <a:solidFill>
                            <a:srgbClr val="000000"/>
                          </a:solidFill>
                          <a:effectLst/>
                          <a:latin typeface="Arial" panose="020B0604020202020204" pitchFamily="34" charset="0"/>
                        </a:rPr>
                        <a:t>Multimedia</a:t>
                      </a:r>
                      <a:r>
                        <a:rPr lang="fr-FR" sz="800" b="0" i="0" u="none" strike="noStrike" dirty="0">
                          <a:solidFill>
                            <a:srgbClr val="000000"/>
                          </a:solidFill>
                          <a:effectLst/>
                          <a:latin typeface="Arial" panose="020B0604020202020204" pitchFamily="34" charset="0"/>
                        </a:rPr>
                        <a:t> </a:t>
                      </a:r>
                      <a:r>
                        <a:rPr lang="fr-FR" sz="800" b="0" i="0" u="none" strike="noStrike" dirty="0" err="1">
                          <a:solidFill>
                            <a:srgbClr val="000000"/>
                          </a:solidFill>
                          <a:effectLst/>
                          <a:latin typeface="Arial" panose="020B0604020202020204" pitchFamily="34" charset="0"/>
                        </a:rPr>
                        <a:t>Telephony</a:t>
                      </a:r>
                      <a:r>
                        <a:rPr lang="fr-FR" sz="800" b="0" i="0" u="none" strike="noStrike" dirty="0">
                          <a:solidFill>
                            <a:srgbClr val="000000"/>
                          </a:solidFill>
                          <a:effectLst/>
                          <a:latin typeface="Arial" panose="020B0604020202020204" pitchFamily="34" charset="0"/>
                        </a:rPr>
                        <a:t> Service for Internet Protocol (IP) </a:t>
                      </a:r>
                      <a:r>
                        <a:rPr lang="fr-FR" sz="800" b="0" i="0" u="none" strike="noStrike" dirty="0" err="1">
                          <a:solidFill>
                            <a:srgbClr val="000000"/>
                          </a:solidFill>
                          <a:effectLst/>
                          <a:latin typeface="Arial" panose="020B0604020202020204" pitchFamily="34" charset="0"/>
                        </a:rPr>
                        <a:t>Multimedia</a:t>
                      </a:r>
                      <a:r>
                        <a:rPr lang="fr-FR" sz="800" b="0" i="0" u="none" strike="noStrike" dirty="0">
                          <a:solidFill>
                            <a:srgbClr val="000000"/>
                          </a:solidFill>
                          <a:effectLst/>
                          <a:latin typeface="Arial" panose="020B0604020202020204" pitchFamily="34" charset="0"/>
                        </a:rPr>
                        <a:t> </a:t>
                      </a:r>
                      <a:r>
                        <a:rPr lang="fr-FR" sz="800" b="0" i="0" u="none" strike="noStrike" dirty="0" err="1">
                          <a:solidFill>
                            <a:srgbClr val="000000"/>
                          </a:solidFill>
                          <a:effectLst/>
                          <a:latin typeface="Arial" panose="020B0604020202020204" pitchFamily="34" charset="0"/>
                        </a:rPr>
                        <a:t>Subsystem</a:t>
                      </a:r>
                      <a:r>
                        <a:rPr lang="fr-FR" sz="800" b="0" i="0" u="none" strike="noStrike" dirty="0">
                          <a:solidFill>
                            <a:srgbClr val="000000"/>
                          </a:solidFill>
                          <a:effectLst/>
                          <a:latin typeface="Arial" panose="020B0604020202020204" pitchFamily="34" charset="0"/>
                        </a:rPr>
                        <a:t> (IMS) (MTSI) (Release 15) v. 1.0.0 (FS_E2E_DELAY)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3585085156"/>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9"/>
                        </a:rPr>
                        <a:t>SP-180282</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Draft TR 26.919 Study on Media Handling Aspects of Conversational Services in 5G Systems (Release 15) v. 1.0.0 (FS_5G_MEDIA_MTSI)</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1430342251"/>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0"/>
                        </a:rPr>
                        <a:t>SP-180283</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Draft TR 26.959 Study on enhanced Voice over LTE (VoLTE) performance (Release 15) v. 2.0.0 (</a:t>
                      </a:r>
                      <a:r>
                        <a:rPr lang="en-US" sz="800" b="0" i="0" u="none" strike="noStrike" dirty="0" err="1">
                          <a:solidFill>
                            <a:srgbClr val="000000"/>
                          </a:solidFill>
                          <a:effectLst/>
                          <a:latin typeface="Arial" panose="020B0604020202020204" pitchFamily="34" charset="0"/>
                        </a:rPr>
                        <a:t>FS_eVoLP</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2890622829"/>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1"/>
                        </a:rPr>
                        <a:t>SP-180284</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Draft TR 26.843 Study on Non Bit-Exact Conformance Criteria and Tools for Floating-Point EVS Codec (Release 15) v. 1.0.0 (FS_EVS_FCNBE)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2640121978"/>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2"/>
                        </a:rPr>
                        <a:t>SP-180285</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Enhancements to Framework for Live Uplink Streaming (E-FLUS)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765742085"/>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3"/>
                        </a:rPr>
                        <a:t>SP-180286</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New WID on Alternative EVS implementation using updated fixed-point basic operators (</a:t>
                      </a:r>
                      <a:r>
                        <a:rPr lang="en-US" sz="800" b="0" i="0" u="none" strike="noStrike" dirty="0" err="1">
                          <a:solidFill>
                            <a:srgbClr val="000000"/>
                          </a:solidFill>
                          <a:effectLst/>
                          <a:latin typeface="Arial" panose="020B0604020202020204" pitchFamily="34" charset="0"/>
                        </a:rPr>
                        <a:t>Alt_FX_EVS</a:t>
                      </a:r>
                      <a:r>
                        <a:rPr lang="en-US" sz="800" b="0" i="0" u="none" strike="noStrike" dirty="0">
                          <a:solidFill>
                            <a:srgbClr val="000000"/>
                          </a:solidFill>
                          <a:effectLst/>
                          <a:latin typeface="Arial" panose="020B0604020202020204" pitchFamily="34" charset="0"/>
                        </a:rPr>
                        <a: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3976300324"/>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14"/>
                        </a:rPr>
                        <a:t>SP-180287</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dirty="0">
                          <a:solidFill>
                            <a:srgbClr val="000000"/>
                          </a:solidFill>
                          <a:effectLst/>
                          <a:latin typeface="Arial" panose="020B0604020202020204" pitchFamily="34" charset="0"/>
                        </a:rPr>
                        <a:t>New WID on Addition of HLG HDR to TV Video Profiles (HLG_HDR)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xmlns="" val="3504369596"/>
                  </a:ext>
                </a:extLst>
              </a:tr>
            </a:tbl>
          </a:graphicData>
        </a:graphic>
      </p:graphicFrame>
    </p:spTree>
    <p:extLst>
      <p:ext uri="{BB962C8B-B14F-4D97-AF65-F5344CB8AC3E}">
        <p14:creationId xmlns:p14="http://schemas.microsoft.com/office/powerpoint/2010/main" xmlns="" val="1015625398"/>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xmlns="" id="{A219D15D-E16B-4219-9E51-AB5ED9ED41F0}"/>
              </a:ext>
            </a:extLst>
          </p:cNvPr>
          <p:cNvSpPr>
            <a:spLocks noGrp="1"/>
          </p:cNvSpPr>
          <p:nvPr>
            <p:ph idx="1"/>
          </p:nvPr>
        </p:nvSpPr>
        <p:spPr>
          <a:xfrm>
            <a:off x="673100" y="2330450"/>
            <a:ext cx="7677150" cy="2222500"/>
          </a:xfrm>
        </p:spPr>
        <p:txBody>
          <a:bodyPr/>
          <a:lstStyle/>
          <a:p>
            <a:pPr marL="0" indent="0">
              <a:buFontTx/>
              <a:buNone/>
            </a:pPr>
            <a:r>
              <a:rPr lang="en-GB" altLang="en-US" sz="3200" b="1">
                <a:solidFill>
                  <a:srgbClr val="FF0000"/>
                </a:solidFill>
              </a:rPr>
              <a:t>Annex 1: </a:t>
            </a:r>
            <a:r>
              <a:rPr lang="en-US" altLang="en-US" sz="3200">
                <a:solidFill>
                  <a:srgbClr val="FF0000"/>
                </a:solidFill>
              </a:rPr>
              <a:t>List of some key abbreviations in the SA4 area</a:t>
            </a:r>
          </a:p>
        </p:txBody>
      </p:sp>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5F3FFEE-E608-499B-87F8-80443A905FE5}"/>
              </a:ext>
            </a:extLst>
          </p:cNvPr>
          <p:cNvSpPr txBox="1">
            <a:spLocks noChangeArrowheads="1"/>
          </p:cNvSpPr>
          <p:nvPr/>
        </p:nvSpPr>
        <p:spPr bwMode="auto">
          <a:xfrm>
            <a:off x="552450" y="358774"/>
            <a:ext cx="3717925" cy="599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ABNF	Augmented BNF (Backus-Naur Form)</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AMR-NB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AMR-WB	Adaptive Multi Rate – Wideband</a:t>
            </a:r>
          </a:p>
          <a:p>
            <a:pPr marL="714375" indent="-714375">
              <a:lnSpc>
                <a:spcPct val="90000"/>
              </a:lnSpc>
              <a:spcBef>
                <a:spcPts val="100"/>
              </a:spcBef>
              <a:buFontTx/>
              <a:buNone/>
              <a:tabLst>
                <a:tab pos="714375" algn="l"/>
              </a:tabLst>
              <a:defRPr/>
            </a:pPr>
            <a:r>
              <a:rPr lang="en-US" sz="900" dirty="0">
                <a:latin typeface="Arial" panose="020B0604020202020204" pitchFamily="34" charset="0"/>
                <a:cs typeface="Arial" panose="020B0604020202020204" pitchFamily="34" charset="0"/>
              </a:rPr>
              <a:t>API	Application Programming Interface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APN	Access Point Name</a:t>
            </a:r>
            <a:r>
              <a:rPr lang="en-US" altLang="zh-CN"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AVC	Advanced Video Coding</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	</a:t>
            </a:r>
            <a:r>
              <a:rPr lang="en-GB" altLang="zh-CN" sz="900" kern="0" dirty="0">
                <a:latin typeface="Arial" panose="020B0604020202020204" pitchFamily="34" charset="0"/>
                <a:cs typeface="Arial" panose="020B0604020202020204" pitchFamily="34" charset="0"/>
              </a:rPr>
              <a:t>Audio-Visual Profile</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AVPF	</a:t>
            </a:r>
            <a:r>
              <a:rPr lang="en-GB" altLang="zh-CN" sz="900" kern="0" dirty="0">
                <a:latin typeface="Arial" panose="020B0604020202020204" pitchFamily="34" charset="0"/>
                <a:cs typeface="Arial" panose="020B0604020202020204" pitchFamily="34" charset="0"/>
              </a:rPr>
              <a:t>Audio-Visual Profile with Feedback </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CEN	Comité Européen de Normalisation (European Committee for Standardization)</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CL	Cross-check Laboratory</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CLUE </a:t>
            </a:r>
            <a:r>
              <a:rPr lang="en-GB" sz="900" dirty="0">
                <a:latin typeface="Arial" panose="020B0604020202020204" pitchFamily="34" charset="0"/>
                <a:cs typeface="Arial" panose="020B0604020202020204" pitchFamily="34" charset="0"/>
              </a:rPr>
              <a:t>	ControLling mUltiple streams for tElepresence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CMR	Codec Mode Request</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CRC	Cyclic Redundancy Check</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CTM 	</a:t>
            </a:r>
            <a:r>
              <a:rPr lang="en-GB" sz="900" kern="0" dirty="0">
                <a:latin typeface="Arial" panose="020B0604020202020204" pitchFamily="34" charset="0"/>
                <a:cs typeface="Arial" panose="020B0604020202020204" pitchFamily="34" charset="0"/>
              </a:rPr>
              <a:t>Cellular Text Telephone Modem</a:t>
            </a:r>
            <a:r>
              <a:rPr lang="en-US"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DANE	DASH-Aware Network Element</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DASH	Dynamic Adaptive Streaming over HTTP</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DDF	Device Description Framework</a:t>
            </a:r>
            <a:r>
              <a:rPr lang="en-US" altLang="zh-CN" sz="900" kern="0" dirty="0">
                <a:latin typeface="Arial" panose="020B0604020202020204" pitchFamily="34" charset="0"/>
                <a:cs typeface="Arial" panose="020B0604020202020204" pitchFamily="34" charset="0"/>
              </a:rPr>
              <a:t>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DTMF	Dual-tone multi-frequency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DTX	Discontinuous Transmission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ECN	</a:t>
            </a:r>
            <a:r>
              <a:rPr lang="en-GB" altLang="ko-KR" sz="900" kern="0" dirty="0">
                <a:latin typeface="Arial" panose="020B0604020202020204" pitchFamily="34" charset="0"/>
                <a:ea typeface="굴림" pitchFamily="34" charset="-127"/>
                <a:cs typeface="Arial" panose="020B0604020202020204" pitchFamily="34" charset="0"/>
              </a:rPr>
              <a:t>Explicit Congestion Notification</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eCall	Emergency call from a vehicle, supplemented with a minimum set of emergency related data (MSD)</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EEP	Equal Error Protection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EPS	Evolved Packet System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EVS	Enhanced Voice Service</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FB 	</a:t>
            </a:r>
            <a:r>
              <a:rPr lang="en-US" sz="900" dirty="0">
                <a:latin typeface="Arial" panose="020B0604020202020204" pitchFamily="34" charset="0"/>
                <a:cs typeface="Arial" panose="020B0604020202020204" pitchFamily="34" charset="0"/>
              </a:rPr>
              <a:t>Fullband (up to 20 kHz)</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FDT 	File Delivery Table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FEC	Forward Error Correction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FER	Frame Erasure Ratio</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FLUTE	File deLivery over Unidirectional Transport</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GAL	Global Analysis Laboratory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HDR	High Dynamic Range</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HEVC	High Efficiency Video Coding </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fi-FI" altLang="zh-CN" sz="900" kern="0" dirty="0">
                <a:latin typeface="Arial" panose="020B0604020202020204" pitchFamily="34" charset="0"/>
                <a:cs typeface="Arial" panose="020B0604020202020204" pitchFamily="34" charset="0"/>
              </a:rPr>
              <a:t>HMD	Head Mounted Display</a:t>
            </a:r>
          </a:p>
          <a:p>
            <a:pPr marL="714375" indent="-714375">
              <a:lnSpc>
                <a:spcPct val="90000"/>
              </a:lnSpc>
              <a:spcBef>
                <a:spcPts val="100"/>
              </a:spcBef>
              <a:buFont typeface="Wingdings 2" panose="05020102010507070707" pitchFamily="18" charset="2"/>
              <a:buNone/>
              <a:tabLst>
                <a:tab pos="714375" algn="l"/>
              </a:tabLst>
              <a:defRPr/>
            </a:pPr>
            <a:r>
              <a:rPr lang="fi-FI" altLang="zh-CN" sz="900" kern="0" dirty="0">
                <a:latin typeface="Arial" panose="020B0604020202020204" pitchFamily="34" charset="0"/>
                <a:cs typeface="Arial" panose="020B0604020202020204" pitchFamily="34" charset="0"/>
              </a:rPr>
              <a:t>HL	Host Laboratory</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HRTF	Head-Related Transfer Function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HTML5	Hypertext Markup Language version 5</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HTTP	Hypertext Transfer Protocol </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HDTV	High Definition Television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IVS	</a:t>
            </a:r>
            <a:r>
              <a:rPr lang="en-GB" sz="900" kern="0" dirty="0">
                <a:latin typeface="Arial" panose="020B0604020202020204" pitchFamily="34" charset="0"/>
                <a:cs typeface="Arial" panose="020B0604020202020204" pitchFamily="34" charset="0"/>
              </a:rPr>
              <a:t>In Vehicle System, or Improved Video Service</a:t>
            </a:r>
          </a:p>
          <a:p>
            <a:pPr marL="714375" indent="-714375" eaLnBrk="1" hangingPunct="1">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cs typeface="Arial" panose="020B0604020202020204" pitchFamily="34" charset="0"/>
              </a:rPr>
              <a:t>JBM 	Jitter Buffer Management </a:t>
            </a:r>
          </a:p>
          <a:p>
            <a:pPr marL="714375" indent="-714375" eaLnBrk="1" hangingPunct="1">
              <a:lnSpc>
                <a:spcPct val="90000"/>
              </a:lnSpc>
              <a:spcBef>
                <a:spcPts val="100"/>
              </a:spcBef>
              <a:buFont typeface="Wingdings 2" panose="05020102010507070707" pitchFamily="18" charset="2"/>
              <a:buNone/>
              <a:tabLst>
                <a:tab pos="714375" algn="l"/>
              </a:tabLst>
              <a:defRPr/>
            </a:pPr>
            <a:r>
              <a:rPr lang="en-GB" altLang="ja-JP" sz="900" dirty="0">
                <a:latin typeface="Arial" panose="020B0604020202020204" pitchFamily="34" charset="0"/>
                <a:cs typeface="Arial" panose="020B0604020202020204" pitchFamily="34" charset="0"/>
              </a:rPr>
              <a:t>LL	Listening Laboratory</a:t>
            </a:r>
          </a:p>
          <a:p>
            <a:pPr marL="714375" indent="-714375">
              <a:lnSpc>
                <a:spcPct val="90000"/>
              </a:lnSpc>
              <a:spcBef>
                <a:spcPts val="100"/>
              </a:spcBef>
              <a:buFont typeface="Wingdings 2" panose="05020102010507070707" pitchFamily="18" charset="2"/>
              <a:buNone/>
              <a:tabLst>
                <a:tab pos="714375" algn="l"/>
              </a:tabLst>
              <a:defRPr/>
            </a:pPr>
            <a:endParaRPr lang="en-US" sz="900" kern="0" dirty="0">
              <a:latin typeface="Arial" panose="020B0604020202020204" pitchFamily="34" charset="0"/>
              <a:cs typeface="Arial" panose="020B0604020202020204" pitchFamily="34" charset="0"/>
            </a:endParaRPr>
          </a:p>
          <a:p>
            <a:pPr marL="1028700" indent="-1028700">
              <a:lnSpc>
                <a:spcPct val="80000"/>
              </a:lnSpc>
              <a:spcBef>
                <a:spcPct val="0"/>
              </a:spcBef>
              <a:buFont typeface="Wingdings 2" panose="05020102010507070707" pitchFamily="18" charset="2"/>
              <a:buNone/>
              <a:defRPr/>
            </a:pPr>
            <a:endParaRPr lang="en-GB" sz="900" kern="0" dirty="0">
              <a:latin typeface="Arial" panose="020B0604020202020204" pitchFamily="34" charset="0"/>
              <a:cs typeface="Arial" panose="020B0604020202020204" pitchFamily="34" charset="0"/>
            </a:endParaRPr>
          </a:p>
        </p:txBody>
      </p:sp>
      <p:sp>
        <p:nvSpPr>
          <p:cNvPr id="5" name="Rectangle 6">
            <a:extLst>
              <a:ext uri="{FF2B5EF4-FFF2-40B4-BE49-F238E27FC236}">
                <a16:creationId xmlns:a16="http://schemas.microsoft.com/office/drawing/2014/main" xmlns="" id="{19F7C850-81CF-4BC2-92A6-D3C413C65B88}"/>
              </a:ext>
            </a:extLst>
          </p:cNvPr>
          <p:cNvSpPr>
            <a:spLocks noChangeArrowheads="1"/>
          </p:cNvSpPr>
          <p:nvPr/>
        </p:nvSpPr>
        <p:spPr bwMode="auto">
          <a:xfrm>
            <a:off x="4270375" y="1589088"/>
            <a:ext cx="4340225" cy="4767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lvl1pPr marL="809625" indent="-809625">
              <a:spcBef>
                <a:spcPct val="20000"/>
              </a:spcBef>
              <a:buBlip>
                <a:blip r:embed="rId2"/>
              </a:buBlip>
              <a:tabLst>
                <a:tab pos="80962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0962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0962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9pPr>
          </a:lstStyle>
          <a:p>
            <a:pPr marL="714375" indent="-714375">
              <a:lnSpc>
                <a:spcPct val="90000"/>
              </a:lnSpc>
              <a:spcBef>
                <a:spcPts val="100"/>
              </a:spcBef>
              <a:buFontTx/>
              <a:buNone/>
              <a:tabLst>
                <a:tab pos="714375" algn="l"/>
              </a:tabLst>
              <a:defRPr/>
            </a:pPr>
            <a:r>
              <a:rPr lang="fi-FI" altLang="en-US" sz="900" dirty="0">
                <a:latin typeface="Arial" panose="020B0604020202020204" pitchFamily="34" charset="0"/>
                <a:ea typeface="MS PGothic" panose="020B0600070205080204" pitchFamily="34" charset="-128"/>
              </a:rPr>
              <a:t>PD	Permanent Document. These are used in SA4 </a:t>
            </a:r>
            <a:r>
              <a:rPr lang="en-US" altLang="en-US" sz="900" dirty="0">
                <a:latin typeface="Arial" panose="020B0604020202020204" pitchFamily="34" charset="0"/>
                <a:ea typeface="MS PGothic" panose="020B0600070205080204" pitchFamily="34" charset="-128"/>
              </a:rPr>
              <a:t>to collect key agreements along the work. They are provided as Tdocs with PD version number associated (in the Tdoc Title with v. 1.0 indicating finalized document) and editor appointed.</a:t>
            </a:r>
            <a:endParaRPr lang="fi-FI"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PSAP	</a:t>
            </a:r>
            <a:r>
              <a:rPr lang="en-GB" altLang="en-US" sz="900" dirty="0">
                <a:latin typeface="Arial" panose="020B0604020202020204" pitchFamily="34" charset="0"/>
                <a:ea typeface="MS PGothic" panose="020B0600070205080204" pitchFamily="34" charset="-128"/>
              </a:rPr>
              <a:t>Public Service Answering Point</a:t>
            </a:r>
            <a:r>
              <a:rPr lang="en-US" altLang="en-US" sz="900" dirty="0">
                <a:latin typeface="Arial" panose="020B0604020202020204" pitchFamily="34" charset="0"/>
                <a:ea typeface="MS PGothic" panose="020B0600070205080204" pitchFamily="34" charset="-128"/>
              </a:rPr>
              <a:t>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PSNR	Peak Signal-to-Noise Ratio</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PSS  	</a:t>
            </a:r>
            <a:r>
              <a:rPr lang="en-GB" altLang="en-US" sz="900" dirty="0">
                <a:latin typeface="Arial" panose="020B0604020202020204" pitchFamily="34" charset="0"/>
                <a:ea typeface="MS PGothic" panose="020B0600070205080204" pitchFamily="34" charset="-128"/>
              </a:rPr>
              <a:t>Packet Switched Streaming </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QCI	QoS Class Identifier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QoE	Quality of Experience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QoS	Quality of Service</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RTCP	Real-time Transport Control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RTP	Real-time Transport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RTSP	Real Time Streaming Protocol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SAND	</a:t>
            </a:r>
            <a:r>
              <a:rPr lang="en-US" sz="900" dirty="0">
                <a:latin typeface="Arial" panose="020B0604020202020204" pitchFamily="34" charset="0"/>
              </a:rPr>
              <a:t>Server and Network Assisted DASH</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SDP	Session Description Protocol </a:t>
            </a:r>
            <a:endParaRPr lang="en-US" altLang="zh-CN" sz="900" kern="0" dirty="0">
              <a:latin typeface="Arial" panose="020B0604020202020204" pitchFamily="34" charset="0"/>
            </a:endParaRPr>
          </a:p>
          <a:p>
            <a:pPr marL="714375" indent="-714375">
              <a:lnSpc>
                <a:spcPct val="90000"/>
              </a:lnSpc>
              <a:spcBef>
                <a:spcPts val="100"/>
              </a:spcBef>
              <a:buFontTx/>
              <a:buNone/>
              <a:tabLst>
                <a:tab pos="714375" algn="l"/>
              </a:tabLst>
              <a:defRPr/>
            </a:pPr>
            <a:r>
              <a:rPr lang="fi-FI" sz="900" kern="0" dirty="0">
                <a:latin typeface="Arial" panose="020B0604020202020204" pitchFamily="34" charset="0"/>
              </a:rPr>
              <a:t>SDTV	Standard Definition Television</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SFR	Syndicated Feed Reception</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SID	</a:t>
            </a:r>
            <a:r>
              <a:rPr lang="en-GB" altLang="en-US" sz="900" u="sng" dirty="0">
                <a:latin typeface="Arial" panose="020B0604020202020204" pitchFamily="34" charset="0"/>
                <a:ea typeface="MS PGothic" panose="020B0600070205080204" pitchFamily="34" charset="-128"/>
              </a:rPr>
              <a:t>Si</a:t>
            </a:r>
            <a:r>
              <a:rPr lang="en-GB" altLang="en-US" sz="900" dirty="0">
                <a:latin typeface="Arial" panose="020B0604020202020204" pitchFamily="34" charset="0"/>
                <a:ea typeface="MS PGothic" panose="020B0600070205080204" pitchFamily="34" charset="-128"/>
              </a:rPr>
              <a:t>lence </a:t>
            </a:r>
            <a:r>
              <a:rPr lang="en-GB" altLang="en-US" sz="900" u="sng" dirty="0">
                <a:latin typeface="Arial" panose="020B0604020202020204" pitchFamily="34" charset="0"/>
                <a:ea typeface="MS PGothic" panose="020B0600070205080204" pitchFamily="34" charset="-128"/>
              </a:rPr>
              <a:t>D</a:t>
            </a:r>
            <a:r>
              <a:rPr lang="en-GB" altLang="en-US" sz="900" dirty="0">
                <a:latin typeface="Arial" panose="020B0604020202020204" pitchFamily="34" charset="0"/>
                <a:ea typeface="MS PGothic" panose="020B0600070205080204" pitchFamily="34" charset="-128"/>
              </a:rPr>
              <a:t>escriptor</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SHVC	</a:t>
            </a:r>
            <a:r>
              <a:rPr lang="en-GB" altLang="en-US" sz="900" dirty="0">
                <a:latin typeface="Arial" panose="020B0604020202020204" pitchFamily="34" charset="0"/>
              </a:rPr>
              <a:t>Scalable High Efficiency Video Coding</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SQ	Speech Quality (SA4 SWG)</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SRVCC	</a:t>
            </a:r>
            <a:r>
              <a:rPr lang="en-GB" sz="900" dirty="0">
                <a:latin typeface="Arial" panose="020B0604020202020204" pitchFamily="34" charset="0"/>
              </a:rPr>
              <a:t>Single Radio – Voice Call Continuity</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SS	Surround Sound</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STMR	</a:t>
            </a:r>
            <a:r>
              <a:rPr lang="en-GB" altLang="en-US" sz="900" dirty="0">
                <a:latin typeface="Arial" panose="020B0604020202020204" pitchFamily="34" charset="0"/>
                <a:ea typeface="MS PGothic" panose="020B0600070205080204" pitchFamily="34" charset="-128"/>
              </a:rPr>
              <a:t>Sidetone Masking Rating </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Tx/>
              <a:buNone/>
              <a:tabLst>
                <a:tab pos="714375" algn="l"/>
              </a:tabLst>
              <a:defRPr/>
            </a:pPr>
            <a:r>
              <a:rPr lang="en-GB" altLang="en-US" sz="900" dirty="0">
                <a:latin typeface="Arial" panose="020B0604020202020204" pitchFamily="34" charset="0"/>
                <a:ea typeface="MS PGothic" panose="020B0600070205080204" pitchFamily="34" charset="-128"/>
              </a:rPr>
              <a:t>SVC	</a:t>
            </a:r>
            <a:r>
              <a:rPr lang="en-US" altLang="en-US" sz="900" dirty="0">
                <a:latin typeface="Arial" panose="020B0604020202020204" pitchFamily="34" charset="0"/>
                <a:ea typeface="MS PGothic" panose="020B0600070205080204" pitchFamily="34" charset="-128"/>
              </a:rPr>
              <a:t>Scalable Video Coding</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SVG	Scalable Vector Graphics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SWB	</a:t>
            </a:r>
            <a:r>
              <a:rPr lang="en-US" altLang="en-US" sz="900" dirty="0">
                <a:latin typeface="Arial" panose="020B0604020202020204" pitchFamily="34" charset="0"/>
                <a:ea typeface="MS PGothic" panose="020B0600070205080204" pitchFamily="34" charset="-128"/>
              </a:rPr>
              <a:t>Super Wideband (up to 16 kHz)</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TG	Timed Graphics</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TFO 	</a:t>
            </a:r>
            <a:r>
              <a:rPr lang="en-US" altLang="en-US" sz="900" dirty="0">
                <a:latin typeface="Arial" panose="020B0604020202020204" pitchFamily="34" charset="0"/>
                <a:ea typeface="MS PGothic" panose="020B0600070205080204" pitchFamily="34" charset="-128"/>
              </a:rPr>
              <a:t>Tandem Free Operation</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TMMBR	Temporary Maximum Media Bit-rate Request</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UAProf	User Agent Profile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VR	Virtual Reality</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WB	</a:t>
            </a:r>
            <a:r>
              <a:rPr lang="en-US" altLang="en-US" sz="900" dirty="0">
                <a:latin typeface="Arial" panose="020B0604020202020204" pitchFamily="34" charset="0"/>
                <a:ea typeface="MS PGothic" panose="020B0600070205080204" pitchFamily="34" charset="-128"/>
              </a:rPr>
              <a:t>Wideband (up to 8 kHz</a:t>
            </a:r>
            <a:r>
              <a:rPr lang="en-GB" altLang="ja-JP" sz="900" dirty="0">
                <a:latin typeface="Arial" panose="020B0604020202020204" pitchFamily="34" charset="0"/>
              </a:rPr>
              <a:t>)</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XML	eXtensible Markup Language</a:t>
            </a:r>
          </a:p>
        </p:txBody>
      </p:sp>
      <p:sp>
        <p:nvSpPr>
          <p:cNvPr id="51204" name="Rectangle 6">
            <a:extLst>
              <a:ext uri="{FF2B5EF4-FFF2-40B4-BE49-F238E27FC236}">
                <a16:creationId xmlns:a16="http://schemas.microsoft.com/office/drawing/2014/main" xmlns="" id="{5AF191A8-D855-4177-83E2-B3D9558CDC64}"/>
              </a:ext>
            </a:extLst>
          </p:cNvPr>
          <p:cNvSpPr>
            <a:spLocks noChangeArrowheads="1"/>
          </p:cNvSpPr>
          <p:nvPr/>
        </p:nvSpPr>
        <p:spPr bwMode="auto">
          <a:xfrm>
            <a:off x="4270375" y="368300"/>
            <a:ext cx="3435350" cy="172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lvl1pPr marL="714375" indent="-714375">
              <a:spcBef>
                <a:spcPct val="20000"/>
              </a:spcBef>
              <a:buBlip>
                <a:blip r:embed="rId2"/>
              </a:buBlip>
              <a:tabLst>
                <a:tab pos="7143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7143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7143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9pPr>
          </a:lstStyle>
          <a:p>
            <a:pPr eaLnBrk="1" hangingPunct="1">
              <a:lnSpc>
                <a:spcPct val="90000"/>
              </a:lnSpc>
              <a:spcBef>
                <a:spcPts val="100"/>
              </a:spcBef>
              <a:buFont typeface="Wingdings 2" panose="05020102010507070707" pitchFamily="18" charset="2"/>
              <a:buNone/>
            </a:pPr>
            <a:r>
              <a:rPr lang="en-GB" altLang="ja-JP" sz="900">
                <a:latin typeface="Arial" panose="020B0604020202020204" pitchFamily="34" charset="0"/>
              </a:rPr>
              <a:t>MANOVA	</a:t>
            </a:r>
            <a:r>
              <a:rPr lang="en-GB" altLang="ja-JP" sz="900" u="sng">
                <a:latin typeface="Arial" panose="020B0604020202020204" pitchFamily="34" charset="0"/>
              </a:rPr>
              <a:t>M</a:t>
            </a:r>
            <a:r>
              <a:rPr lang="en-GB" altLang="ja-JP" sz="900">
                <a:latin typeface="Arial" panose="020B0604020202020204" pitchFamily="34" charset="0"/>
              </a:rPr>
              <a:t>ultivariate </a:t>
            </a:r>
            <a:r>
              <a:rPr lang="en-GB" altLang="ja-JP" sz="900" u="sng">
                <a:latin typeface="Arial" panose="020B0604020202020204" pitchFamily="34" charset="0"/>
              </a:rPr>
              <a:t>An</a:t>
            </a:r>
            <a:r>
              <a:rPr lang="en-GB" altLang="ja-JP" sz="900">
                <a:latin typeface="Arial" panose="020B0604020202020204" pitchFamily="34" charset="0"/>
              </a:rPr>
              <a:t>alysis </a:t>
            </a:r>
            <a:r>
              <a:rPr lang="en-GB" altLang="ja-JP" sz="900" u="sng">
                <a:latin typeface="Arial" panose="020B0604020202020204" pitchFamily="34" charset="0"/>
              </a:rPr>
              <a:t>o</a:t>
            </a:r>
            <a:r>
              <a:rPr lang="en-GB" altLang="ja-JP" sz="900">
                <a:latin typeface="Arial" panose="020B0604020202020204" pitchFamily="34" charset="0"/>
              </a:rPr>
              <a:t>f </a:t>
            </a:r>
            <a:r>
              <a:rPr lang="en-GB" altLang="ja-JP" sz="900" u="sng">
                <a:latin typeface="Arial" panose="020B0604020202020204" pitchFamily="34" charset="0"/>
              </a:rPr>
              <a:t>Va</a:t>
            </a:r>
            <a:r>
              <a:rPr lang="en-GB" altLang="ja-JP" sz="900">
                <a:latin typeface="Arial" panose="020B0604020202020204" pitchFamily="34" charset="0"/>
              </a:rPr>
              <a:t>riance </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MBS	Multicast-Broadcast-Streaming (SA4 SWG)</a:t>
            </a:r>
          </a:p>
          <a:p>
            <a:pPr>
              <a:lnSpc>
                <a:spcPct val="90000"/>
              </a:lnSpc>
              <a:spcBef>
                <a:spcPts val="100"/>
              </a:spcBef>
              <a:buFont typeface="Wingdings 2" panose="05020102010507070707" pitchFamily="18" charset="2"/>
              <a:buNone/>
            </a:pPr>
            <a:r>
              <a:rPr lang="fi-FI" altLang="en-US" sz="900">
                <a:latin typeface="Arial" panose="020B0604020202020204" pitchFamily="34" charset="0"/>
                <a:ea typeface="MS PGothic" panose="020B0600070205080204" pitchFamily="34" charset="-128"/>
              </a:rPr>
              <a:t>MCPTT	</a:t>
            </a:r>
            <a:r>
              <a:rPr lang="en-GB" altLang="en-US" sz="900">
                <a:latin typeface="Arial" panose="020B0604020202020204" pitchFamily="34" charset="0"/>
                <a:ea typeface="MS PGothic" panose="020B0600070205080204" pitchFamily="34" charset="-128"/>
              </a:rPr>
              <a:t>Mission Critical Push To Talk over LTE</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MPD	Media Presentation Description </a:t>
            </a:r>
          </a:p>
          <a:p>
            <a:pPr>
              <a:lnSpc>
                <a:spcPct val="90000"/>
              </a:lnSpc>
              <a:spcBef>
                <a:spcPts val="100"/>
              </a:spcBef>
              <a:buFont typeface="Wingdings 2" panose="05020102010507070707" pitchFamily="18" charset="2"/>
              <a:buNone/>
            </a:pPr>
            <a:r>
              <a:rPr lang="en-US" altLang="en-US" sz="900">
                <a:latin typeface="Arial" panose="020B0604020202020204" pitchFamily="34" charset="0"/>
                <a:ea typeface="MS PGothic" panose="020B0600070205080204" pitchFamily="34" charset="-128"/>
              </a:rPr>
              <a:t>MPEG	Moving Picture Experts Group (of ISO/IEC)</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MSD	Minimum Set of Data</a:t>
            </a:r>
            <a:r>
              <a:rPr lang="en-US" altLang="en-US" sz="900">
                <a:latin typeface="Arial" panose="020B0604020202020204" pitchFamily="34" charset="0"/>
                <a:ea typeface="MS PGothic" panose="020B0600070205080204" pitchFamily="34" charset="-128"/>
              </a:rPr>
              <a:t>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MTSI	Multimedia Telephony</a:t>
            </a:r>
            <a:r>
              <a:rPr lang="en-US" altLang="en-US" sz="900">
                <a:latin typeface="Arial" panose="020B0604020202020204" pitchFamily="34" charset="0"/>
                <a:ea typeface="MS PGothic" panose="020B0600070205080204" pitchFamily="34" charset="-128"/>
              </a:rPr>
              <a:t> Service for IMS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MVC	Multi-view Video Coding</a:t>
            </a:r>
            <a:endParaRPr lang="en-US" altLang="en-US" sz="900">
              <a:latin typeface="Arial" panose="020B0604020202020204" pitchFamily="34" charset="0"/>
              <a:ea typeface="MS PGothic" panose="020B0600070205080204" pitchFamily="34" charset="-128"/>
            </a:endParaRPr>
          </a:p>
          <a:p>
            <a:pPr>
              <a:lnSpc>
                <a:spcPct val="90000"/>
              </a:lnSpc>
              <a:spcBef>
                <a:spcPts val="100"/>
              </a:spcBef>
              <a:buFontTx/>
              <a:buNone/>
            </a:pPr>
            <a:r>
              <a:rPr lang="fi-FI" altLang="en-US" sz="900">
                <a:latin typeface="Arial" panose="020B0604020202020204" pitchFamily="34" charset="0"/>
                <a:ea typeface="MS PGothic" panose="020B0600070205080204" pitchFamily="34" charset="-128"/>
              </a:rPr>
              <a:t>NB	</a:t>
            </a:r>
            <a:r>
              <a:rPr lang="en-US" altLang="en-US" sz="900">
                <a:latin typeface="Arial" panose="020B0604020202020204" pitchFamily="34" charset="0"/>
                <a:ea typeface="MS PGothic" panose="020B0600070205080204" pitchFamily="34" charset="-128"/>
              </a:rPr>
              <a:t>Narrowband (up to 4 kHz)</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xmlns="" id="{E0982179-FF1C-43A6-9FA1-89F09116CE64}"/>
              </a:ext>
            </a:extLst>
          </p:cNvPr>
          <p:cNvSpPr>
            <a:spLocks noGrp="1"/>
          </p:cNvSpPr>
          <p:nvPr>
            <p:ph type="title"/>
          </p:nvPr>
        </p:nvSpPr>
        <p:spPr/>
        <p:txBody>
          <a:bodyPr/>
          <a:lstStyle/>
          <a:p>
            <a:r>
              <a:rPr lang="en-US" altLang="en-US" dirty="0"/>
              <a:t>Calendar of future meetings - 1 </a:t>
            </a:r>
          </a:p>
        </p:txBody>
      </p:sp>
      <p:sp>
        <p:nvSpPr>
          <p:cNvPr id="12291" name="Content Placeholder 2">
            <a:extLst>
              <a:ext uri="{FF2B5EF4-FFF2-40B4-BE49-F238E27FC236}">
                <a16:creationId xmlns:a16="http://schemas.microsoft.com/office/drawing/2014/main" xmlns="" id="{01C90893-A2F0-4765-AE59-A333888A4040}"/>
              </a:ext>
            </a:extLst>
          </p:cNvPr>
          <p:cNvSpPr txBox="1">
            <a:spLocks/>
          </p:cNvSpPr>
          <p:nvPr/>
        </p:nvSpPr>
        <p:spPr bwMode="auto">
          <a:xfrm>
            <a:off x="511175" y="1108075"/>
            <a:ext cx="6267450" cy="4830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spcBef>
                <a:spcPct val="20000"/>
              </a:spcBef>
              <a:buBlip>
                <a:blip r:embed="rId2"/>
              </a:buBlip>
              <a:tabLst>
                <a:tab pos="1787525" algn="l"/>
                <a:tab pos="3671888"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1787525" algn="l"/>
                <a:tab pos="3671888"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1787525" algn="l"/>
                <a:tab pos="3671888"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1787525" algn="l"/>
                <a:tab pos="3671888"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9p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3GPP SA4 telco on </a:t>
            </a:r>
            <a:r>
              <a:rPr lang="en-GB" altLang="fr-FR" sz="1800" dirty="0" err="1"/>
              <a:t>FS_MBMS_IoT</a:t>
            </a:r>
            <a:r>
              <a:rPr lang="en-GB" altLang="fr-FR" sz="1800" dirty="0"/>
              <a:t>	14JUN</a:t>
            </a:r>
          </a:p>
          <a:p>
            <a:pPr lvl="1">
              <a:lnSpc>
                <a:spcPct val="90000"/>
              </a:lnSpc>
              <a:spcBef>
                <a:spcPts val="200"/>
              </a:spcBef>
            </a:pPr>
            <a:r>
              <a:rPr lang="en-GB" altLang="fr-FR" sz="1800" dirty="0"/>
              <a:t>3GPP SA4 telco on </a:t>
            </a:r>
            <a:r>
              <a:rPr lang="en-GB" altLang="fr-FR" sz="1800" dirty="0" err="1"/>
              <a:t>VRStream</a:t>
            </a:r>
            <a:r>
              <a:rPr lang="en-GB" altLang="fr-FR" sz="1800" dirty="0"/>
              <a:t> video	14JUN</a:t>
            </a:r>
          </a:p>
          <a:p>
            <a:pPr lvl="1">
              <a:lnSpc>
                <a:spcPct val="90000"/>
              </a:lnSpc>
              <a:spcBef>
                <a:spcPts val="200"/>
              </a:spcBef>
            </a:pPr>
            <a:r>
              <a:rPr lang="en-GB" altLang="fr-FR" sz="1800" dirty="0"/>
              <a:t>3GPP SA4 telco on FRASE		19JUN</a:t>
            </a:r>
          </a:p>
          <a:p>
            <a:pPr lvl="1">
              <a:lnSpc>
                <a:spcPct val="90000"/>
              </a:lnSpc>
              <a:spcBef>
                <a:spcPts val="200"/>
              </a:spcBef>
            </a:pPr>
            <a:endParaRPr lang="en-GB" altLang="fr-FR" sz="1800" dirty="0"/>
          </a:p>
          <a:p>
            <a:pPr>
              <a:lnSpc>
                <a:spcPct val="90000"/>
              </a:lnSpc>
              <a:spcBef>
                <a:spcPts val="200"/>
              </a:spcBef>
            </a:pPr>
            <a:r>
              <a:rPr lang="en-GB" altLang="en-US" sz="2200" dirty="0"/>
              <a:t>SA4 AH meetings</a:t>
            </a:r>
            <a:endParaRPr lang="en-GB" altLang="en-US" sz="2000" dirty="0"/>
          </a:p>
          <a:p>
            <a:pPr lvl="1">
              <a:lnSpc>
                <a:spcPct val="90000"/>
              </a:lnSpc>
              <a:spcBef>
                <a:spcPts val="200"/>
              </a:spcBef>
            </a:pPr>
            <a:r>
              <a:rPr lang="en-GB" altLang="fr-FR" sz="1800" dirty="0"/>
              <a:t>3GPP SA4 Ad Hoc on </a:t>
            </a:r>
            <a:r>
              <a:rPr lang="en-GB" altLang="fr-FR" sz="1800" dirty="0" err="1"/>
              <a:t>VRStream</a:t>
            </a:r>
            <a:r>
              <a:rPr lang="en-GB" altLang="fr-FR" sz="1800" dirty="0"/>
              <a:t> 	8JUL</a:t>
            </a:r>
          </a:p>
          <a:p>
            <a:pPr>
              <a:spcBef>
                <a:spcPts val="2800"/>
              </a:spcBef>
              <a:defRPr/>
            </a:pPr>
            <a:r>
              <a:rPr lang="en-GB" altLang="en-US" sz="2400" dirty="0"/>
              <a:t>SA4 plenary meetings (2018)</a:t>
            </a:r>
            <a:endParaRPr lang="en-GB" altLang="en-US" sz="2400" dirty="0">
              <a:solidFill>
                <a:srgbClr val="FF0000"/>
              </a:solidFill>
            </a:endParaRPr>
          </a:p>
          <a:p>
            <a:pPr marL="0" indent="0">
              <a:buFontTx/>
              <a:buNone/>
              <a:defRPr/>
            </a:pPr>
            <a:endParaRPr lang="en-GB" altLang="en-US" sz="2400" dirty="0"/>
          </a:p>
          <a:p>
            <a:pPr>
              <a:defRPr/>
            </a:pPr>
            <a:endParaRPr lang="en-GB" altLang="en-US" sz="2400" dirty="0"/>
          </a:p>
          <a:p>
            <a:pPr>
              <a:defRPr/>
            </a:pPr>
            <a:endParaRPr lang="en-GB" altLang="en-US" sz="2400" dirty="0"/>
          </a:p>
          <a:p>
            <a:pPr marL="457200" lvl="1" indent="0">
              <a:lnSpc>
                <a:spcPct val="90000"/>
              </a:lnSpc>
              <a:spcBef>
                <a:spcPts val="200"/>
              </a:spcBef>
              <a:buNone/>
              <a:defRPr/>
            </a:pPr>
            <a:endParaRPr lang="en-GB" sz="1600" dirty="0"/>
          </a:p>
          <a:p>
            <a:pPr lvl="1">
              <a:lnSpc>
                <a:spcPct val="90000"/>
              </a:lnSpc>
              <a:spcBef>
                <a:spcPts val="400"/>
              </a:spcBef>
              <a:defRPr/>
            </a:pPr>
            <a:endParaRPr lang="en-US" sz="1600" dirty="0"/>
          </a:p>
          <a:p>
            <a:pPr lvl="1">
              <a:lnSpc>
                <a:spcPct val="90000"/>
              </a:lnSpc>
              <a:spcBef>
                <a:spcPts val="200"/>
              </a:spcBef>
            </a:pPr>
            <a:endParaRPr lang="en-GB" altLang="fr-FR" sz="1600" dirty="0"/>
          </a:p>
          <a:p>
            <a:pPr lvl="1">
              <a:lnSpc>
                <a:spcPct val="90000"/>
              </a:lnSpc>
              <a:spcBef>
                <a:spcPts val="400"/>
              </a:spcBef>
            </a:pPr>
            <a:endParaRPr lang="en-US" altLang="fr-FR" sz="1600" dirty="0"/>
          </a:p>
          <a:p>
            <a:pPr lvl="1">
              <a:lnSpc>
                <a:spcPct val="90000"/>
              </a:lnSpc>
              <a:spcBef>
                <a:spcPts val="400"/>
              </a:spcBef>
            </a:pPr>
            <a:endParaRPr lang="en-US" altLang="fr-FR" sz="1600" dirty="0">
              <a:solidFill>
                <a:srgbClr val="FF0000"/>
              </a:solidFill>
            </a:endParaRPr>
          </a:p>
        </p:txBody>
      </p:sp>
      <p:graphicFrame>
        <p:nvGraphicFramePr>
          <p:cNvPr id="4" name="Table 3">
            <a:extLst>
              <a:ext uri="{FF2B5EF4-FFF2-40B4-BE49-F238E27FC236}">
                <a16:creationId xmlns:a16="http://schemas.microsoft.com/office/drawing/2014/main" xmlns="" id="{5F98C309-68F2-48D1-8774-DC4787FD10E9}"/>
              </a:ext>
            </a:extLst>
          </p:cNvPr>
          <p:cNvGraphicFramePr>
            <a:graphicFrameLocks noGrp="1"/>
          </p:cNvGraphicFramePr>
          <p:nvPr>
            <p:extLst>
              <p:ext uri="{D42A27DB-BD31-4B8C-83A1-F6EECF244321}">
                <p14:modId xmlns:p14="http://schemas.microsoft.com/office/powerpoint/2010/main" xmlns="" val="2892205348"/>
              </p:ext>
            </p:extLst>
          </p:nvPr>
        </p:nvGraphicFramePr>
        <p:xfrm>
          <a:off x="955455" y="4114800"/>
          <a:ext cx="6616700" cy="1341813"/>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xmlns="" val="20000"/>
                    </a:ext>
                  </a:extLst>
                </a:gridCol>
                <a:gridCol w="1791872">
                  <a:extLst>
                    <a:ext uri="{9D8B030D-6E8A-4147-A177-3AD203B41FA5}">
                      <a16:colId xmlns:a16="http://schemas.microsoft.com/office/drawing/2014/main" xmlns="" val="20001"/>
                    </a:ext>
                  </a:extLst>
                </a:gridCol>
                <a:gridCol w="3578139">
                  <a:extLst>
                    <a:ext uri="{9D8B030D-6E8A-4147-A177-3AD203B41FA5}">
                      <a16:colId xmlns:a16="http://schemas.microsoft.com/office/drawing/2014/main" xmlns=""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xmlns="" val="10000"/>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SA4#99</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fr-FR" sz="1400" b="0" kern="1200" dirty="0">
                          <a:solidFill>
                            <a:schemeClr val="dk1"/>
                          </a:solidFill>
                          <a:effectLst/>
                          <a:latin typeface="+mn-lt"/>
                          <a:ea typeface="+mn-ea"/>
                          <a:cs typeface="+mn-cs"/>
                        </a:rPr>
                        <a:t>9-13 </a:t>
                      </a:r>
                      <a:r>
                        <a:rPr lang="fr-FR" sz="1400" b="0" kern="1200" dirty="0" err="1">
                          <a:solidFill>
                            <a:schemeClr val="dk1"/>
                          </a:solidFill>
                          <a:effectLst/>
                          <a:latin typeface="+mn-lt"/>
                          <a:ea typeface="+mn-ea"/>
                          <a:cs typeface="+mn-cs"/>
                        </a:rPr>
                        <a:t>Jul</a:t>
                      </a:r>
                      <a:r>
                        <a:rPr lang="fr-FR" sz="1400" b="0" kern="1200" dirty="0">
                          <a:solidFill>
                            <a:schemeClr val="dk1"/>
                          </a:solidFill>
                          <a:effectLst/>
                          <a:latin typeface="+mn-lt"/>
                          <a:ea typeface="+mn-ea"/>
                          <a:cs typeface="+mn-cs"/>
                        </a:rPr>
                        <a:t>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EF3, Venue: Rome, Italy</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xmlns=""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SA4#100</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15-19 Oct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IF3, Venue: Kochi, India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xmlns=""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SA4#101</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19-23 Nov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Samsung, Venue: Busan, Korea</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xmlns="" val="10005"/>
                  </a:ext>
                </a:extLst>
              </a:tr>
            </a:tbl>
          </a:graphicData>
        </a:graphic>
      </p:graphicFrame>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xmlns=""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xmlns="" id="{4F6D345D-8F73-4C85-B245-5534636CFAD7}"/>
              </a:ext>
            </a:extLst>
          </p:cNvPr>
          <p:cNvSpPr txBox="1">
            <a:spLocks/>
          </p:cNvSpPr>
          <p:nvPr/>
        </p:nvSpPr>
        <p:spPr bwMode="auto">
          <a:xfrm>
            <a:off x="511175" y="1108075"/>
            <a:ext cx="6267450" cy="4830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(2019)</a:t>
            </a:r>
            <a:endParaRPr lang="en-GB" altLang="en-US" sz="2400" dirty="0">
              <a:solidFill>
                <a:srgbClr val="FF0000"/>
              </a:solidFill>
            </a:endParaRPr>
          </a:p>
          <a:p>
            <a:pPr marL="0" indent="0">
              <a:buFontTx/>
              <a:buNone/>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a:p>
            <a:pPr lvl="1">
              <a:lnSpc>
                <a:spcPct val="90000"/>
              </a:lnSpc>
              <a:spcBef>
                <a:spcPts val="200"/>
              </a:spcBef>
              <a:tabLst>
                <a:tab pos="1787525" algn="l"/>
                <a:tab pos="3671888" algn="l"/>
              </a:tabLst>
              <a:defRPr/>
            </a:pPr>
            <a:endParaRPr lang="en-GB" sz="1600" dirty="0"/>
          </a:p>
          <a:p>
            <a:pPr lvl="1">
              <a:lnSpc>
                <a:spcPct val="90000"/>
              </a:lnSpc>
              <a:spcBef>
                <a:spcPts val="400"/>
              </a:spcBef>
              <a:tabLst>
                <a:tab pos="1787525" algn="l"/>
                <a:tab pos="3671888" algn="l"/>
              </a:tabLst>
              <a:defRPr/>
            </a:pPr>
            <a:endParaRPr lang="en-US" sz="1600" dirty="0"/>
          </a:p>
          <a:p>
            <a:pPr lvl="1">
              <a:lnSpc>
                <a:spcPct val="90000"/>
              </a:lnSpc>
              <a:spcBef>
                <a:spcPts val="400"/>
              </a:spcBef>
              <a:tabLst>
                <a:tab pos="1787525" algn="l"/>
                <a:tab pos="3671888" algn="l"/>
              </a:tabLst>
              <a:defRPr/>
            </a:pPr>
            <a:endParaRPr lang="en-US" sz="1600" dirty="0">
              <a:solidFill>
                <a:srgbClr val="FF0000"/>
              </a:solidFill>
            </a:endParaRPr>
          </a:p>
        </p:txBody>
      </p:sp>
      <p:graphicFrame>
        <p:nvGraphicFramePr>
          <p:cNvPr id="6" name="Table 5">
            <a:extLst>
              <a:ext uri="{FF2B5EF4-FFF2-40B4-BE49-F238E27FC236}">
                <a16:creationId xmlns:a16="http://schemas.microsoft.com/office/drawing/2014/main" xmlns="" id="{5FE8BC81-F537-4F10-87A0-47E05952EFB9}"/>
              </a:ext>
            </a:extLst>
          </p:cNvPr>
          <p:cNvGraphicFramePr>
            <a:graphicFrameLocks noGrp="1"/>
          </p:cNvGraphicFramePr>
          <p:nvPr>
            <p:extLst>
              <p:ext uri="{D42A27DB-BD31-4B8C-83A1-F6EECF244321}">
                <p14:modId xmlns:p14="http://schemas.microsoft.com/office/powerpoint/2010/main" xmlns="" val="3310579709"/>
              </p:ext>
            </p:extLst>
          </p:nvPr>
        </p:nvGraphicFramePr>
        <p:xfrm>
          <a:off x="941388" y="1624013"/>
          <a:ext cx="6616700" cy="2181224"/>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xmlns="" val="20000"/>
                    </a:ext>
                  </a:extLst>
                </a:gridCol>
                <a:gridCol w="1791872">
                  <a:extLst>
                    <a:ext uri="{9D8B030D-6E8A-4147-A177-3AD203B41FA5}">
                      <a16:colId xmlns:a16="http://schemas.microsoft.com/office/drawing/2014/main" xmlns="" val="20001"/>
                    </a:ext>
                  </a:extLst>
                </a:gridCol>
                <a:gridCol w="3578139">
                  <a:extLst>
                    <a:ext uri="{9D8B030D-6E8A-4147-A177-3AD203B41FA5}">
                      <a16:colId xmlns:a16="http://schemas.microsoft.com/office/drawing/2014/main" xmlns=""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xmlns="" val="10000"/>
                  </a:ext>
                </a:extLst>
              </a:tr>
              <a:tr h="47549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SA4#102</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kern="1200" dirty="0">
                          <a:solidFill>
                            <a:schemeClr val="dk1"/>
                          </a:solidFill>
                          <a:effectLst/>
                          <a:latin typeface="+mn-lt"/>
                          <a:ea typeface="+mn-ea"/>
                          <a:cs typeface="+mn-cs"/>
                        </a:rPr>
                        <a:t>28 January - 1st February 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xmlns="" val="10001"/>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SA4#103</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8 - 12 April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NAF3, Venue: TBD </a:t>
                      </a:r>
                      <a:r>
                        <a:rPr lang="en-US" sz="1400" b="1" dirty="0">
                          <a:solidFill>
                            <a:srgbClr val="FF0000"/>
                          </a:solidFill>
                          <a:latin typeface="+mn-lt"/>
                        </a:rPr>
                        <a:t>(NEW!)</a:t>
                      </a:r>
                    </a:p>
                  </a:txBody>
                  <a:tcPr marL="91443" marR="91443" marT="45715" marB="45715" anchor="ctr"/>
                </a:tc>
                <a:extLst>
                  <a:ext uri="{0D108BD9-81ED-4DB2-BD59-A6C34878D82A}">
                    <a16:rowId xmlns:a16="http://schemas.microsoft.com/office/drawing/2014/main" xmlns="" val="10002"/>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SA4#104</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fr-FR" sz="1400" b="0" kern="1200" dirty="0">
                          <a:solidFill>
                            <a:schemeClr val="dk1"/>
                          </a:solidFill>
                          <a:effectLst/>
                          <a:latin typeface="+mn-lt"/>
                          <a:ea typeface="+mn-ea"/>
                          <a:cs typeface="+mn-cs"/>
                        </a:rPr>
                        <a:t>1 - 5 July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Apple, Venue: Cork, Ireland </a:t>
                      </a:r>
                      <a:r>
                        <a:rPr lang="en-US" sz="1400" b="1" dirty="0">
                          <a:solidFill>
                            <a:srgbClr val="FF0000"/>
                          </a:solidFill>
                          <a:latin typeface="+mn-lt"/>
                        </a:rPr>
                        <a:t>(NEW!)</a:t>
                      </a:r>
                    </a:p>
                  </a:txBody>
                  <a:tcPr marL="91443" marR="91443" marT="45715" marB="45715" anchor="ctr"/>
                </a:tc>
                <a:extLst>
                  <a:ext uri="{0D108BD9-81ED-4DB2-BD59-A6C34878D82A}">
                    <a16:rowId xmlns:a16="http://schemas.microsoft.com/office/drawing/2014/main" xmlns=""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SA4#105</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12 - 16 August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Ljubljana, Slovenia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xmlns=""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SA4#106</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21 - 25 October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TBD, Venue: TBD</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xmlns="" val="169597427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xmlns="" id="{828B76F7-0ECF-4C8A-B212-EB85C2B617C0}"/>
              </a:ext>
            </a:extLst>
          </p:cNvPr>
          <p:cNvSpPr>
            <a:spLocks noGrp="1"/>
          </p:cNvSpPr>
          <p:nvPr>
            <p:ph type="title"/>
          </p:nvPr>
        </p:nvSpPr>
        <p:spPr/>
        <p:txBody>
          <a:bodyPr/>
          <a:lstStyle/>
          <a:p>
            <a:r>
              <a:rPr lang="en-US" altLang="en-US"/>
              <a:t>SA4 meeting statistics</a:t>
            </a:r>
          </a:p>
        </p:txBody>
      </p:sp>
      <p:sp>
        <p:nvSpPr>
          <p:cNvPr id="14339" name="TextBox 4">
            <a:extLst>
              <a:ext uri="{FF2B5EF4-FFF2-40B4-BE49-F238E27FC236}">
                <a16:creationId xmlns:a16="http://schemas.microsoft.com/office/drawing/2014/main" xmlns="" id="{03D938B6-2E80-470D-889D-FF0EE2275562}"/>
              </a:ext>
            </a:extLst>
          </p:cNvPr>
          <p:cNvSpPr txBox="1">
            <a:spLocks noChangeArrowheads="1"/>
          </p:cNvSpPr>
          <p:nvPr/>
        </p:nvSpPr>
        <p:spPr bwMode="auto">
          <a:xfrm>
            <a:off x="4745038" y="5956300"/>
            <a:ext cx="4095750" cy="188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58775" indent="-358775">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90000"/>
              </a:lnSpc>
              <a:spcBef>
                <a:spcPts val="600"/>
              </a:spcBef>
              <a:buFont typeface="Wingdings 2" panose="05020102010507070707" pitchFamily="18" charset="2"/>
              <a:buNone/>
            </a:pPr>
            <a:r>
              <a:rPr lang="en-GB" altLang="en-US" sz="700">
                <a:latin typeface="Arial" panose="020B0604020202020204" pitchFamily="34" charset="0"/>
              </a:rPr>
              <a:t>Note: The scope of SA4#72-BIS and SA4#80-BIS was limited to only one Work Item (EVS_Codec). </a:t>
            </a:r>
          </a:p>
        </p:txBody>
      </p:sp>
      <p:pic>
        <p:nvPicPr>
          <p:cNvPr id="2" name="Picture 1">
            <a:extLst>
              <a:ext uri="{FF2B5EF4-FFF2-40B4-BE49-F238E27FC236}">
                <a16:creationId xmlns:a16="http://schemas.microsoft.com/office/drawing/2014/main" xmlns="" id="{F1607944-388E-4AD1-8D47-25AC8E9875C9}"/>
              </a:ext>
            </a:extLst>
          </p:cNvPr>
          <p:cNvPicPr>
            <a:picLocks noChangeAspect="1"/>
          </p:cNvPicPr>
          <p:nvPr/>
        </p:nvPicPr>
        <p:blipFill>
          <a:blip r:embed="rId3" cstate="print"/>
          <a:stretch>
            <a:fillRect/>
          </a:stretch>
        </p:blipFill>
        <p:spPr>
          <a:xfrm>
            <a:off x="1439938" y="1252539"/>
            <a:ext cx="5578323" cy="2176461"/>
          </a:xfrm>
          <a:prstGeom prst="rect">
            <a:avLst/>
          </a:prstGeom>
        </p:spPr>
      </p:pic>
      <p:pic>
        <p:nvPicPr>
          <p:cNvPr id="3" name="Picture 2">
            <a:extLst>
              <a:ext uri="{FF2B5EF4-FFF2-40B4-BE49-F238E27FC236}">
                <a16:creationId xmlns:a16="http://schemas.microsoft.com/office/drawing/2014/main" xmlns="" id="{A508D664-F142-46AE-B621-1735D11D1823}"/>
              </a:ext>
            </a:extLst>
          </p:cNvPr>
          <p:cNvPicPr>
            <a:picLocks noChangeAspect="1"/>
          </p:cNvPicPr>
          <p:nvPr/>
        </p:nvPicPr>
        <p:blipFill>
          <a:blip r:embed="rId4" cstate="print"/>
          <a:stretch>
            <a:fillRect/>
          </a:stretch>
        </p:blipFill>
        <p:spPr>
          <a:xfrm>
            <a:off x="1442985" y="3598323"/>
            <a:ext cx="5572227" cy="2188654"/>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xmlns="" id="{4BCC8628-D61C-4CFD-9C5C-88015D0B5EF7}"/>
              </a:ext>
            </a:extLst>
          </p:cNvPr>
          <p:cNvSpPr>
            <a:spLocks noGrp="1"/>
          </p:cNvSpPr>
          <p:nvPr>
            <p:ph type="title"/>
          </p:nvPr>
        </p:nvSpPr>
        <p:spPr/>
        <p:txBody>
          <a:bodyPr/>
          <a:lstStyle/>
          <a:p>
            <a:pPr>
              <a:lnSpc>
                <a:spcPct val="90000"/>
              </a:lnSpc>
            </a:pPr>
            <a:r>
              <a:rPr lang="en-US" altLang="en-US" dirty="0"/>
              <a:t>Documents, participants and SWGs at SA4#98</a:t>
            </a:r>
          </a:p>
        </p:txBody>
      </p:sp>
      <p:sp>
        <p:nvSpPr>
          <p:cNvPr id="12291" name="TextBox 4">
            <a:extLst>
              <a:ext uri="{FF2B5EF4-FFF2-40B4-BE49-F238E27FC236}">
                <a16:creationId xmlns:a16="http://schemas.microsoft.com/office/drawing/2014/main" xmlns="" id="{901CB91D-5BE0-4E8B-99BC-B701EE1415DC}"/>
              </a:ext>
            </a:extLst>
          </p:cNvPr>
          <p:cNvSpPr txBox="1">
            <a:spLocks noChangeArrowheads="1"/>
          </p:cNvSpPr>
          <p:nvPr/>
        </p:nvSpPr>
        <p:spPr bwMode="auto">
          <a:xfrm>
            <a:off x="6115050" y="4979988"/>
            <a:ext cx="2801938" cy="996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57188" indent="-357188">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266700" indent="-266700" eaLnBrk="1" hangingPunct="1">
              <a:lnSpc>
                <a:spcPct val="90000"/>
              </a:lnSpc>
              <a:spcBef>
                <a:spcPts val="200"/>
              </a:spcBef>
              <a:buFontTx/>
              <a:buNone/>
              <a:defRPr/>
            </a:pPr>
            <a:r>
              <a:rPr lang="en-GB" altLang="en-US" sz="800" dirty="0">
                <a:latin typeface="Arial" panose="020B0604020202020204" pitchFamily="34" charset="0"/>
              </a:rPr>
              <a:t>*) 	Includes Tdocs and participants of joint sessions with SQ SWGs.  </a:t>
            </a:r>
          </a:p>
          <a:p>
            <a:pPr marL="266700" indent="-266700" eaLnBrk="1" hangingPunct="1">
              <a:lnSpc>
                <a:spcPct val="90000"/>
              </a:lnSpc>
              <a:spcBef>
                <a:spcPts val="200"/>
              </a:spcBef>
              <a:buFontTx/>
              <a:buNone/>
              <a:defRPr/>
            </a:pPr>
            <a:r>
              <a:rPr lang="en-GB" altLang="en-US" sz="800" dirty="0">
                <a:latin typeface="Arial" panose="020B0604020202020204" pitchFamily="34" charset="0"/>
              </a:rPr>
              <a:t>**) 	Includes Tdocs and participants of joint sessions with EVS, SQ, MBS and MTSI SWGs.  </a:t>
            </a:r>
          </a:p>
          <a:p>
            <a:pPr marL="266700" indent="-266700" eaLnBrk="1" hangingPunct="1">
              <a:lnSpc>
                <a:spcPct val="90000"/>
              </a:lnSpc>
              <a:spcBef>
                <a:spcPts val="200"/>
              </a:spcBef>
              <a:buNone/>
              <a:defRPr/>
            </a:pPr>
            <a:r>
              <a:rPr lang="en-GB" altLang="en-US" sz="800" dirty="0">
                <a:latin typeface="Arial" panose="020B0604020202020204" pitchFamily="34" charset="0"/>
              </a:rPr>
              <a:t>***) 	Includes </a:t>
            </a:r>
            <a:r>
              <a:rPr lang="en-GB" altLang="en-US" sz="800" dirty="0" err="1">
                <a:latin typeface="Arial" panose="020B0604020202020204" pitchFamily="34" charset="0"/>
              </a:rPr>
              <a:t>Tdocs</a:t>
            </a:r>
            <a:r>
              <a:rPr lang="en-GB" altLang="en-US" sz="800" dirty="0">
                <a:latin typeface="Arial" panose="020B0604020202020204" pitchFamily="34" charset="0"/>
              </a:rPr>
              <a:t> and participants of joint sessions with MBS SWG.  </a:t>
            </a:r>
          </a:p>
          <a:p>
            <a:pPr marL="363538" indent="-363538" eaLnBrk="1" hangingPunct="1">
              <a:lnSpc>
                <a:spcPct val="90000"/>
              </a:lnSpc>
              <a:spcBef>
                <a:spcPts val="600"/>
              </a:spcBef>
              <a:buFont typeface="Wingdings 2" panose="05020102010507070707" pitchFamily="18" charset="2"/>
              <a:buNone/>
              <a:defRPr/>
            </a:pPr>
            <a:r>
              <a:rPr lang="en-GB" altLang="en-US" sz="800" dirty="0">
                <a:latin typeface="Arial" panose="020B0604020202020204" pitchFamily="34" charset="0"/>
              </a:rPr>
              <a:t>Note: postponed documents are included in the count. </a:t>
            </a:r>
          </a:p>
        </p:txBody>
      </p:sp>
      <p:pic>
        <p:nvPicPr>
          <p:cNvPr id="2" name="Picture 1">
            <a:extLst>
              <a:ext uri="{FF2B5EF4-FFF2-40B4-BE49-F238E27FC236}">
                <a16:creationId xmlns:a16="http://schemas.microsoft.com/office/drawing/2014/main" xmlns="" id="{FDF90E55-E5F7-46F4-B8FF-2DA3BB95EF2F}"/>
              </a:ext>
            </a:extLst>
          </p:cNvPr>
          <p:cNvPicPr>
            <a:picLocks noChangeAspect="1"/>
          </p:cNvPicPr>
          <p:nvPr/>
        </p:nvPicPr>
        <p:blipFill>
          <a:blip r:embed="rId3" cstate="print"/>
          <a:stretch>
            <a:fillRect/>
          </a:stretch>
        </p:blipFill>
        <p:spPr>
          <a:xfrm>
            <a:off x="1194523" y="2066426"/>
            <a:ext cx="6754953" cy="2725148"/>
          </a:xfrm>
          <a:prstGeom prst="rect">
            <a:avLst/>
          </a:prstGeom>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72362</TotalTime>
  <Words>7585</Words>
  <Application>Microsoft Office PowerPoint</Application>
  <PresentationFormat>On-screen Show (4:3)</PresentationFormat>
  <Paragraphs>1220</Paragraphs>
  <Slides>54</Slides>
  <Notes>3</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Theme</vt:lpstr>
      <vt:lpstr>     TSG SA WG4 (SA4) Status Report at TSG SA#80    </vt:lpstr>
      <vt:lpstr>Outline</vt:lpstr>
      <vt:lpstr>SA4 leadership and subgroups</vt:lpstr>
      <vt:lpstr>Meetings held since SA#79 - 1</vt:lpstr>
      <vt:lpstr>Meetings held since SA#79 - 2</vt:lpstr>
      <vt:lpstr>Calendar of future meetings - 1 </vt:lpstr>
      <vt:lpstr>Calendar of future meetings - 2</vt:lpstr>
      <vt:lpstr>SA4 meeting statistics</vt:lpstr>
      <vt:lpstr>Documents, participants and SWGs at SA4#98</vt:lpstr>
      <vt:lpstr>List of SA4 Work Items for Rel-15</vt:lpstr>
      <vt:lpstr>List of SA4 Study Items for Rel-15</vt:lpstr>
      <vt:lpstr>List of SA4 Work and Study Items for Rel-16</vt:lpstr>
      <vt:lpstr>SWGs and ongoing Work Items - 1</vt:lpstr>
      <vt:lpstr>SWGs and ongoing Work Items - 2</vt:lpstr>
      <vt:lpstr>SWGs and ongoing Study Items</vt:lpstr>
      <vt:lpstr>SA4 progress highlights </vt:lpstr>
      <vt:lpstr>CRs to completed items in Rel-15 and earlier</vt:lpstr>
      <vt:lpstr>Work progress: Rel-15 Work Items</vt:lpstr>
      <vt:lpstr>Framework for Live Uplink Streaming (FLUS) – completed !</vt:lpstr>
      <vt:lpstr>SAND for MBMS (SAND4M) – completed !</vt:lpstr>
      <vt:lpstr>Service Interactivity (SerInter)</vt:lpstr>
      <vt:lpstr>Test Methodologies for the Evaluation of Perceived Listening Quality in Immersive Audio Systems (LiQuImAS)</vt:lpstr>
      <vt:lpstr>Virtual Reality Profiles for Streaming Media (VRStream)</vt:lpstr>
      <vt:lpstr>Receive acoustic output test in the presence of background noise (RAOT) – completed !</vt:lpstr>
      <vt:lpstr>Speech quality in the presence of ambient noise for super-wideband and fullband modes (SPAN)</vt:lpstr>
      <vt:lpstr>FEC and ROHC Activation for GCSE over MBMS (FRASE)</vt:lpstr>
      <vt:lpstr>Media Handling Aspects of 5G Conversational Services (5G_MTSI_Codecs)</vt:lpstr>
      <vt:lpstr>Work progress: Rel-16 Work Items</vt:lpstr>
      <vt:lpstr>EVS Codec Extension for Immersive Voice and Audio Services (IVAS_Codec)</vt:lpstr>
      <vt:lpstr>Usage of CAPIF for xMB API (CAPIF4xMB)</vt:lpstr>
      <vt:lpstr>Work progress: Rel-15 Study Items</vt:lpstr>
      <vt:lpstr>Study on 5G enhanced Mobile Broadband Media Distribution (FS_5GMedia_Distribution)</vt:lpstr>
      <vt:lpstr>Study on MBMS User Services for IoT (FS_MBMS_IoT)</vt:lpstr>
      <vt:lpstr>EVS Float Conformance Non Bit-Exact (FS_EVS_FCNBE)</vt:lpstr>
      <vt:lpstr>enhanced VoLTE performance (FS_eVoLP) – completed !</vt:lpstr>
      <vt:lpstr>Work progress: Rel-16 Study Items</vt:lpstr>
      <vt:lpstr>V2X Media Handling and Interaction (FS_mV2X)</vt:lpstr>
      <vt:lpstr>QoE metrics for VR (FS_QoE_VR)</vt:lpstr>
      <vt:lpstr>Media Handling Aspects of RAN Delay Budget Reporting in MTSI (FS_E2E_DELAY)</vt:lpstr>
      <vt:lpstr>Study on Media Handling Aspects of Conversational Services in 5G Systems (FS_5G_MEDIA_MTSI)</vt:lpstr>
      <vt:lpstr>Overview of work progress Rel-15 work Items - 1</vt:lpstr>
      <vt:lpstr>Overview of work progress Rel-15 work Items - 2</vt:lpstr>
      <vt:lpstr>Overview of work progress  Rel-16 Work Items</vt:lpstr>
      <vt:lpstr>Overview of work progress  Rel-15 Study Items</vt:lpstr>
      <vt:lpstr>Overview of work progress  Rel-16 Study Items</vt:lpstr>
      <vt:lpstr>Proposed new WIDs - 1</vt:lpstr>
      <vt:lpstr>Proposed new WIDs - 2</vt:lpstr>
      <vt:lpstr>Proposed new WIDs - 3</vt:lpstr>
      <vt:lpstr>Dependencies on IETF drafts in SA4</vt:lpstr>
      <vt:lpstr>Summary of action items</vt:lpstr>
      <vt:lpstr>List of documents to SA#80 </vt:lpstr>
      <vt:lpstr>List of documents to SA#80 </vt:lpstr>
      <vt:lpstr>Slide 53</vt:lpstr>
      <vt:lpstr>Slide 54</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9720</cp:lastModifiedBy>
  <cp:revision>1912</cp:revision>
  <cp:lastPrinted>2016-09-13T11:31:59Z</cp:lastPrinted>
  <dcterms:created xsi:type="dcterms:W3CDTF">2008-08-30T09:32:10Z</dcterms:created>
  <dcterms:modified xsi:type="dcterms:W3CDTF">2018-06-07T14:47:35Z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